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sldIdLst>
    <p:sldId id="268" r:id="rId2"/>
    <p:sldId id="257" r:id="rId3"/>
    <p:sldId id="276" r:id="rId4"/>
    <p:sldId id="278" r:id="rId5"/>
    <p:sldId id="271" r:id="rId6"/>
    <p:sldId id="384" r:id="rId7"/>
    <p:sldId id="385" r:id="rId8"/>
    <p:sldId id="277" r:id="rId9"/>
    <p:sldId id="270" r:id="rId10"/>
    <p:sldId id="258" r:id="rId11"/>
    <p:sldId id="259" r:id="rId12"/>
    <p:sldId id="260" r:id="rId13"/>
    <p:sldId id="272" r:id="rId14"/>
    <p:sldId id="274" r:id="rId15"/>
    <p:sldId id="273" r:id="rId16"/>
    <p:sldId id="279" r:id="rId17"/>
    <p:sldId id="261" r:id="rId18"/>
    <p:sldId id="262" r:id="rId19"/>
    <p:sldId id="263" r:id="rId20"/>
    <p:sldId id="280" r:id="rId21"/>
    <p:sldId id="382" r:id="rId22"/>
    <p:sldId id="383" r:id="rId23"/>
    <p:sldId id="265" r:id="rId24"/>
    <p:sldId id="267"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1" d="100"/>
          <a:sy n="61" d="100"/>
        </p:scale>
        <p:origin x="860" y="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719EBCC-7460-4CBD-A027-088FA3FE7C49}"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IN"/>
        </a:p>
      </dgm:t>
    </dgm:pt>
    <dgm:pt modelId="{F34CAE8B-A16C-4B38-8751-96518C14BD6D}">
      <dgm:prSet phldrT="[Text]"/>
      <dgm:spPr/>
      <dgm:t>
        <a:bodyPr/>
        <a:lstStyle/>
        <a:p>
          <a:r>
            <a:rPr lang="en-US" dirty="0"/>
            <a:t>Repair Loss</a:t>
          </a:r>
          <a:endParaRPr lang="en-IN" dirty="0"/>
        </a:p>
      </dgm:t>
    </dgm:pt>
    <dgm:pt modelId="{F7CF6368-6F76-4BBB-B9BD-B32CA47D4DC2}" type="parTrans" cxnId="{45E06D2F-B7E5-46E8-B7A3-B64B1259E425}">
      <dgm:prSet/>
      <dgm:spPr/>
      <dgm:t>
        <a:bodyPr/>
        <a:lstStyle/>
        <a:p>
          <a:endParaRPr lang="en-IN"/>
        </a:p>
      </dgm:t>
    </dgm:pt>
    <dgm:pt modelId="{03A9E854-B1B5-44A1-B60B-4DBEFE3A1D6B}" type="sibTrans" cxnId="{45E06D2F-B7E5-46E8-B7A3-B64B1259E425}">
      <dgm:prSet/>
      <dgm:spPr/>
      <dgm:t>
        <a:bodyPr/>
        <a:lstStyle/>
        <a:p>
          <a:endParaRPr lang="en-IN"/>
        </a:p>
      </dgm:t>
    </dgm:pt>
    <dgm:pt modelId="{788DC6D9-B264-4981-8DBF-5628E5F0E153}">
      <dgm:prSet phldrT="[Text]"/>
      <dgm:spPr/>
      <dgm:t>
        <a:bodyPr/>
        <a:lstStyle/>
        <a:p>
          <a:r>
            <a:rPr lang="en-US" dirty="0"/>
            <a:t>Total Loss</a:t>
          </a:r>
          <a:endParaRPr lang="en-IN" dirty="0"/>
        </a:p>
      </dgm:t>
    </dgm:pt>
    <dgm:pt modelId="{82307277-DFC6-4F24-985F-FC8F39B8AAF5}" type="parTrans" cxnId="{01575F9E-1644-4A7A-87E1-0C55C5A96831}">
      <dgm:prSet/>
      <dgm:spPr/>
      <dgm:t>
        <a:bodyPr/>
        <a:lstStyle/>
        <a:p>
          <a:endParaRPr lang="en-IN"/>
        </a:p>
      </dgm:t>
    </dgm:pt>
    <dgm:pt modelId="{7903DA2B-F723-4C73-A945-27A4296DCEBC}" type="sibTrans" cxnId="{01575F9E-1644-4A7A-87E1-0C55C5A96831}">
      <dgm:prSet/>
      <dgm:spPr/>
      <dgm:t>
        <a:bodyPr/>
        <a:lstStyle/>
        <a:p>
          <a:endParaRPr lang="en-IN"/>
        </a:p>
      </dgm:t>
    </dgm:pt>
    <dgm:pt modelId="{E9DFBC4D-0032-49B7-A76D-F56F397BEA56}">
      <dgm:prSet phldrT="[Text]"/>
      <dgm:spPr/>
      <dgm:t>
        <a:bodyPr/>
        <a:lstStyle/>
        <a:p>
          <a:r>
            <a:rPr lang="en-US" dirty="0"/>
            <a:t>Constructive Total Loss</a:t>
          </a:r>
          <a:endParaRPr lang="en-IN" dirty="0"/>
        </a:p>
      </dgm:t>
    </dgm:pt>
    <dgm:pt modelId="{A17EC564-A57D-41F0-B42A-0A9A31A30463}" type="parTrans" cxnId="{A6D19FB7-53B1-42E1-848A-898D2FCB7F00}">
      <dgm:prSet/>
      <dgm:spPr/>
      <dgm:t>
        <a:bodyPr/>
        <a:lstStyle/>
        <a:p>
          <a:endParaRPr lang="en-IN"/>
        </a:p>
      </dgm:t>
    </dgm:pt>
    <dgm:pt modelId="{78414E97-A2C3-4DD2-B79F-3F3804639CB3}" type="sibTrans" cxnId="{A6D19FB7-53B1-42E1-848A-898D2FCB7F00}">
      <dgm:prSet/>
      <dgm:spPr/>
      <dgm:t>
        <a:bodyPr/>
        <a:lstStyle/>
        <a:p>
          <a:endParaRPr lang="en-IN"/>
        </a:p>
      </dgm:t>
    </dgm:pt>
    <dgm:pt modelId="{C5E25D43-2C14-4274-81A6-548A047558B4}">
      <dgm:prSet phldrT="[Text]"/>
      <dgm:spPr/>
      <dgm:t>
        <a:bodyPr/>
        <a:lstStyle/>
        <a:p>
          <a:r>
            <a:rPr lang="en-US" dirty="0"/>
            <a:t>Total loss due to Theft</a:t>
          </a:r>
          <a:endParaRPr lang="en-IN" dirty="0"/>
        </a:p>
      </dgm:t>
    </dgm:pt>
    <dgm:pt modelId="{FBC466D8-1FD5-4BC7-B396-63D917AD2ADE}" type="parTrans" cxnId="{9800D156-717E-42AE-AA23-B03844CFDC12}">
      <dgm:prSet/>
      <dgm:spPr/>
      <dgm:t>
        <a:bodyPr/>
        <a:lstStyle/>
        <a:p>
          <a:endParaRPr lang="en-IN"/>
        </a:p>
      </dgm:t>
    </dgm:pt>
    <dgm:pt modelId="{FDE3E83A-520C-453D-87DB-79AFB7AFD8E9}" type="sibTrans" cxnId="{9800D156-717E-42AE-AA23-B03844CFDC12}">
      <dgm:prSet/>
      <dgm:spPr/>
      <dgm:t>
        <a:bodyPr/>
        <a:lstStyle/>
        <a:p>
          <a:endParaRPr lang="en-IN"/>
        </a:p>
      </dgm:t>
    </dgm:pt>
    <dgm:pt modelId="{18DFE1E5-DCEA-4C5B-B08E-AC2650AA5C6B}">
      <dgm:prSet phldrT="[Text]"/>
      <dgm:spPr/>
      <dgm:t>
        <a:bodyPr/>
        <a:lstStyle/>
        <a:p>
          <a:r>
            <a:rPr lang="en-US" dirty="0"/>
            <a:t>Partial loss due to theft</a:t>
          </a:r>
          <a:endParaRPr lang="en-IN" dirty="0"/>
        </a:p>
      </dgm:t>
    </dgm:pt>
    <dgm:pt modelId="{611505BF-6FC7-436C-83C1-521A78FA74A0}" type="parTrans" cxnId="{D3DAFE8E-7C4A-488E-9495-311F17189CFB}">
      <dgm:prSet/>
      <dgm:spPr/>
      <dgm:t>
        <a:bodyPr/>
        <a:lstStyle/>
        <a:p>
          <a:endParaRPr lang="en-IN"/>
        </a:p>
      </dgm:t>
    </dgm:pt>
    <dgm:pt modelId="{D80BB220-2FAE-4F3C-9995-147672F69390}" type="sibTrans" cxnId="{D3DAFE8E-7C4A-488E-9495-311F17189CFB}">
      <dgm:prSet/>
      <dgm:spPr/>
      <dgm:t>
        <a:bodyPr/>
        <a:lstStyle/>
        <a:p>
          <a:endParaRPr lang="en-IN"/>
        </a:p>
      </dgm:t>
    </dgm:pt>
    <dgm:pt modelId="{D11B8AFF-90A2-4254-A636-5AC75E89DF58}">
      <dgm:prSet phldrT="[Text]"/>
      <dgm:spPr/>
      <dgm:t>
        <a:bodyPr/>
        <a:lstStyle/>
        <a:p>
          <a:r>
            <a:rPr lang="en-US" dirty="0"/>
            <a:t>Cash loss-Net of Salvage</a:t>
          </a:r>
          <a:endParaRPr lang="en-IN" dirty="0"/>
        </a:p>
      </dgm:t>
    </dgm:pt>
    <dgm:pt modelId="{98F95DA3-DA55-44C3-8410-532001305FC5}" type="parTrans" cxnId="{02BC90E6-7852-4B8D-845B-626A9DE3716F}">
      <dgm:prSet/>
      <dgm:spPr/>
      <dgm:t>
        <a:bodyPr/>
        <a:lstStyle/>
        <a:p>
          <a:endParaRPr lang="en-IN"/>
        </a:p>
      </dgm:t>
    </dgm:pt>
    <dgm:pt modelId="{759E6093-CF81-45B9-97A4-54B0CA9C944B}" type="sibTrans" cxnId="{02BC90E6-7852-4B8D-845B-626A9DE3716F}">
      <dgm:prSet/>
      <dgm:spPr/>
      <dgm:t>
        <a:bodyPr/>
        <a:lstStyle/>
        <a:p>
          <a:endParaRPr lang="en-IN"/>
        </a:p>
      </dgm:t>
    </dgm:pt>
    <dgm:pt modelId="{34812D9A-6671-4955-8778-7511CF45BAE5}" type="pres">
      <dgm:prSet presAssocID="{0719EBCC-7460-4CBD-A027-088FA3FE7C49}" presName="diagram" presStyleCnt="0">
        <dgm:presLayoutVars>
          <dgm:dir/>
          <dgm:resizeHandles val="exact"/>
        </dgm:presLayoutVars>
      </dgm:prSet>
      <dgm:spPr/>
    </dgm:pt>
    <dgm:pt modelId="{5385A684-057A-4648-B85F-F0084349F1C8}" type="pres">
      <dgm:prSet presAssocID="{F34CAE8B-A16C-4B38-8751-96518C14BD6D}" presName="node" presStyleLbl="node1" presStyleIdx="0" presStyleCnt="6">
        <dgm:presLayoutVars>
          <dgm:bulletEnabled val="1"/>
        </dgm:presLayoutVars>
      </dgm:prSet>
      <dgm:spPr/>
    </dgm:pt>
    <dgm:pt modelId="{67DA034C-A001-4B82-A32E-D8ADC42DBAFE}" type="pres">
      <dgm:prSet presAssocID="{03A9E854-B1B5-44A1-B60B-4DBEFE3A1D6B}" presName="sibTrans" presStyleCnt="0"/>
      <dgm:spPr/>
    </dgm:pt>
    <dgm:pt modelId="{469FA22E-8C4C-4E89-A4A1-4690087A351D}" type="pres">
      <dgm:prSet presAssocID="{788DC6D9-B264-4981-8DBF-5628E5F0E153}" presName="node" presStyleLbl="node1" presStyleIdx="1" presStyleCnt="6">
        <dgm:presLayoutVars>
          <dgm:bulletEnabled val="1"/>
        </dgm:presLayoutVars>
      </dgm:prSet>
      <dgm:spPr/>
    </dgm:pt>
    <dgm:pt modelId="{827CB1F3-AA2E-4643-96C1-4CE781A82585}" type="pres">
      <dgm:prSet presAssocID="{7903DA2B-F723-4C73-A945-27A4296DCEBC}" presName="sibTrans" presStyleCnt="0"/>
      <dgm:spPr/>
    </dgm:pt>
    <dgm:pt modelId="{699B312D-73F4-45A1-B689-625D9A9E127E}" type="pres">
      <dgm:prSet presAssocID="{E9DFBC4D-0032-49B7-A76D-F56F397BEA56}" presName="node" presStyleLbl="node1" presStyleIdx="2" presStyleCnt="6">
        <dgm:presLayoutVars>
          <dgm:bulletEnabled val="1"/>
        </dgm:presLayoutVars>
      </dgm:prSet>
      <dgm:spPr/>
    </dgm:pt>
    <dgm:pt modelId="{F11B0AEE-B605-42BF-A891-C2DFDFE7EE30}" type="pres">
      <dgm:prSet presAssocID="{78414E97-A2C3-4DD2-B79F-3F3804639CB3}" presName="sibTrans" presStyleCnt="0"/>
      <dgm:spPr/>
    </dgm:pt>
    <dgm:pt modelId="{2C200405-A426-4206-975C-61694D39089D}" type="pres">
      <dgm:prSet presAssocID="{C5E25D43-2C14-4274-81A6-548A047558B4}" presName="node" presStyleLbl="node1" presStyleIdx="3" presStyleCnt="6">
        <dgm:presLayoutVars>
          <dgm:bulletEnabled val="1"/>
        </dgm:presLayoutVars>
      </dgm:prSet>
      <dgm:spPr/>
    </dgm:pt>
    <dgm:pt modelId="{D8C7694E-6A46-4ACE-BE4D-14DC5F7C99E2}" type="pres">
      <dgm:prSet presAssocID="{FDE3E83A-520C-453D-87DB-79AFB7AFD8E9}" presName="sibTrans" presStyleCnt="0"/>
      <dgm:spPr/>
    </dgm:pt>
    <dgm:pt modelId="{109E6DF2-AC00-4126-AF1B-F32164F971FD}" type="pres">
      <dgm:prSet presAssocID="{18DFE1E5-DCEA-4C5B-B08E-AC2650AA5C6B}" presName="node" presStyleLbl="node1" presStyleIdx="4" presStyleCnt="6">
        <dgm:presLayoutVars>
          <dgm:bulletEnabled val="1"/>
        </dgm:presLayoutVars>
      </dgm:prSet>
      <dgm:spPr/>
    </dgm:pt>
    <dgm:pt modelId="{54223592-7C07-4AC1-AD9F-48CF259F0B0B}" type="pres">
      <dgm:prSet presAssocID="{D80BB220-2FAE-4F3C-9995-147672F69390}" presName="sibTrans" presStyleCnt="0"/>
      <dgm:spPr/>
    </dgm:pt>
    <dgm:pt modelId="{01EBD555-0C0D-4587-A23B-7FCDCA85C491}" type="pres">
      <dgm:prSet presAssocID="{D11B8AFF-90A2-4254-A636-5AC75E89DF58}" presName="node" presStyleLbl="node1" presStyleIdx="5" presStyleCnt="6">
        <dgm:presLayoutVars>
          <dgm:bulletEnabled val="1"/>
        </dgm:presLayoutVars>
      </dgm:prSet>
      <dgm:spPr/>
    </dgm:pt>
  </dgm:ptLst>
  <dgm:cxnLst>
    <dgm:cxn modelId="{DCCCA22A-B14C-4BF6-960F-79108627594E}" type="presOf" srcId="{18DFE1E5-DCEA-4C5B-B08E-AC2650AA5C6B}" destId="{109E6DF2-AC00-4126-AF1B-F32164F971FD}" srcOrd="0" destOrd="0" presId="urn:microsoft.com/office/officeart/2005/8/layout/default"/>
    <dgm:cxn modelId="{45E06D2F-B7E5-46E8-B7A3-B64B1259E425}" srcId="{0719EBCC-7460-4CBD-A027-088FA3FE7C49}" destId="{F34CAE8B-A16C-4B38-8751-96518C14BD6D}" srcOrd="0" destOrd="0" parTransId="{F7CF6368-6F76-4BBB-B9BD-B32CA47D4DC2}" sibTransId="{03A9E854-B1B5-44A1-B60B-4DBEFE3A1D6B}"/>
    <dgm:cxn modelId="{8D3CC05D-C51C-4B87-802A-E08A3C464319}" type="presOf" srcId="{0719EBCC-7460-4CBD-A027-088FA3FE7C49}" destId="{34812D9A-6671-4955-8778-7511CF45BAE5}" srcOrd="0" destOrd="0" presId="urn:microsoft.com/office/officeart/2005/8/layout/default"/>
    <dgm:cxn modelId="{9800D156-717E-42AE-AA23-B03844CFDC12}" srcId="{0719EBCC-7460-4CBD-A027-088FA3FE7C49}" destId="{C5E25D43-2C14-4274-81A6-548A047558B4}" srcOrd="3" destOrd="0" parTransId="{FBC466D8-1FD5-4BC7-B396-63D917AD2ADE}" sibTransId="{FDE3E83A-520C-453D-87DB-79AFB7AFD8E9}"/>
    <dgm:cxn modelId="{752BDF56-CA48-4728-B083-45588F2D0209}" type="presOf" srcId="{D11B8AFF-90A2-4254-A636-5AC75E89DF58}" destId="{01EBD555-0C0D-4587-A23B-7FCDCA85C491}" srcOrd="0" destOrd="0" presId="urn:microsoft.com/office/officeart/2005/8/layout/default"/>
    <dgm:cxn modelId="{555BF583-12F2-4811-AC8B-E02F44B92E18}" type="presOf" srcId="{C5E25D43-2C14-4274-81A6-548A047558B4}" destId="{2C200405-A426-4206-975C-61694D39089D}" srcOrd="0" destOrd="0" presId="urn:microsoft.com/office/officeart/2005/8/layout/default"/>
    <dgm:cxn modelId="{EFDB198B-E2DF-4757-87E2-9E8C78AF5318}" type="presOf" srcId="{788DC6D9-B264-4981-8DBF-5628E5F0E153}" destId="{469FA22E-8C4C-4E89-A4A1-4690087A351D}" srcOrd="0" destOrd="0" presId="urn:microsoft.com/office/officeart/2005/8/layout/default"/>
    <dgm:cxn modelId="{D3DAFE8E-7C4A-488E-9495-311F17189CFB}" srcId="{0719EBCC-7460-4CBD-A027-088FA3FE7C49}" destId="{18DFE1E5-DCEA-4C5B-B08E-AC2650AA5C6B}" srcOrd="4" destOrd="0" parTransId="{611505BF-6FC7-436C-83C1-521A78FA74A0}" sibTransId="{D80BB220-2FAE-4F3C-9995-147672F69390}"/>
    <dgm:cxn modelId="{01575F9E-1644-4A7A-87E1-0C55C5A96831}" srcId="{0719EBCC-7460-4CBD-A027-088FA3FE7C49}" destId="{788DC6D9-B264-4981-8DBF-5628E5F0E153}" srcOrd="1" destOrd="0" parTransId="{82307277-DFC6-4F24-985F-FC8F39B8AAF5}" sibTransId="{7903DA2B-F723-4C73-A945-27A4296DCEBC}"/>
    <dgm:cxn modelId="{A6D19FB7-53B1-42E1-848A-898D2FCB7F00}" srcId="{0719EBCC-7460-4CBD-A027-088FA3FE7C49}" destId="{E9DFBC4D-0032-49B7-A76D-F56F397BEA56}" srcOrd="2" destOrd="0" parTransId="{A17EC564-A57D-41F0-B42A-0A9A31A30463}" sibTransId="{78414E97-A2C3-4DD2-B79F-3F3804639CB3}"/>
    <dgm:cxn modelId="{AE0ED0CF-1DDC-4207-B748-428000097CB4}" type="presOf" srcId="{E9DFBC4D-0032-49B7-A76D-F56F397BEA56}" destId="{699B312D-73F4-45A1-B689-625D9A9E127E}" srcOrd="0" destOrd="0" presId="urn:microsoft.com/office/officeart/2005/8/layout/default"/>
    <dgm:cxn modelId="{B439D6D5-1277-46FB-A82E-1D9E7953C5A0}" type="presOf" srcId="{F34CAE8B-A16C-4B38-8751-96518C14BD6D}" destId="{5385A684-057A-4648-B85F-F0084349F1C8}" srcOrd="0" destOrd="0" presId="urn:microsoft.com/office/officeart/2005/8/layout/default"/>
    <dgm:cxn modelId="{02BC90E6-7852-4B8D-845B-626A9DE3716F}" srcId="{0719EBCC-7460-4CBD-A027-088FA3FE7C49}" destId="{D11B8AFF-90A2-4254-A636-5AC75E89DF58}" srcOrd="5" destOrd="0" parTransId="{98F95DA3-DA55-44C3-8410-532001305FC5}" sibTransId="{759E6093-CF81-45B9-97A4-54B0CA9C944B}"/>
    <dgm:cxn modelId="{008D52C3-98BF-420E-AA7E-F55177A2CB77}" type="presParOf" srcId="{34812D9A-6671-4955-8778-7511CF45BAE5}" destId="{5385A684-057A-4648-B85F-F0084349F1C8}" srcOrd="0" destOrd="0" presId="urn:microsoft.com/office/officeart/2005/8/layout/default"/>
    <dgm:cxn modelId="{D326C0BF-4BF9-4920-942D-8940B5FC6320}" type="presParOf" srcId="{34812D9A-6671-4955-8778-7511CF45BAE5}" destId="{67DA034C-A001-4B82-A32E-D8ADC42DBAFE}" srcOrd="1" destOrd="0" presId="urn:microsoft.com/office/officeart/2005/8/layout/default"/>
    <dgm:cxn modelId="{04AE51D8-FCEA-43B8-93BB-956FDFC6FCE6}" type="presParOf" srcId="{34812D9A-6671-4955-8778-7511CF45BAE5}" destId="{469FA22E-8C4C-4E89-A4A1-4690087A351D}" srcOrd="2" destOrd="0" presId="urn:microsoft.com/office/officeart/2005/8/layout/default"/>
    <dgm:cxn modelId="{AE867161-9E76-4B4A-85CD-A4DB90DB4D31}" type="presParOf" srcId="{34812D9A-6671-4955-8778-7511CF45BAE5}" destId="{827CB1F3-AA2E-4643-96C1-4CE781A82585}" srcOrd="3" destOrd="0" presId="urn:microsoft.com/office/officeart/2005/8/layout/default"/>
    <dgm:cxn modelId="{CC7A58C6-7870-4102-9B55-121F28EB9AE7}" type="presParOf" srcId="{34812D9A-6671-4955-8778-7511CF45BAE5}" destId="{699B312D-73F4-45A1-B689-625D9A9E127E}" srcOrd="4" destOrd="0" presId="urn:microsoft.com/office/officeart/2005/8/layout/default"/>
    <dgm:cxn modelId="{65AE13AE-16BA-46CD-9396-A09923BCD869}" type="presParOf" srcId="{34812D9A-6671-4955-8778-7511CF45BAE5}" destId="{F11B0AEE-B605-42BF-A891-C2DFDFE7EE30}" srcOrd="5" destOrd="0" presId="urn:microsoft.com/office/officeart/2005/8/layout/default"/>
    <dgm:cxn modelId="{BADFCEF4-1851-41E6-AD9D-E45C7E1A1D8C}" type="presParOf" srcId="{34812D9A-6671-4955-8778-7511CF45BAE5}" destId="{2C200405-A426-4206-975C-61694D39089D}" srcOrd="6" destOrd="0" presId="urn:microsoft.com/office/officeart/2005/8/layout/default"/>
    <dgm:cxn modelId="{5BD91587-6379-44CC-9EFC-BF5B4EAE2101}" type="presParOf" srcId="{34812D9A-6671-4955-8778-7511CF45BAE5}" destId="{D8C7694E-6A46-4ACE-BE4D-14DC5F7C99E2}" srcOrd="7" destOrd="0" presId="urn:microsoft.com/office/officeart/2005/8/layout/default"/>
    <dgm:cxn modelId="{2805B9C7-0AF2-4B48-86A0-46E8CC454106}" type="presParOf" srcId="{34812D9A-6671-4955-8778-7511CF45BAE5}" destId="{109E6DF2-AC00-4126-AF1B-F32164F971FD}" srcOrd="8" destOrd="0" presId="urn:microsoft.com/office/officeart/2005/8/layout/default"/>
    <dgm:cxn modelId="{29C1125C-1CE0-479B-8EA5-85BAAC0655A8}" type="presParOf" srcId="{34812D9A-6671-4955-8778-7511CF45BAE5}" destId="{54223592-7C07-4AC1-AD9F-48CF259F0B0B}" srcOrd="9" destOrd="0" presId="urn:microsoft.com/office/officeart/2005/8/layout/default"/>
    <dgm:cxn modelId="{AC83B6B0-5E38-4398-9217-BFD127BDD9D9}" type="presParOf" srcId="{34812D9A-6671-4955-8778-7511CF45BAE5}" destId="{01EBD555-0C0D-4587-A23B-7FCDCA85C491}"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85A684-057A-4648-B85F-F0084349F1C8}">
      <dsp:nvSpPr>
        <dsp:cNvPr id="0" name=""/>
        <dsp:cNvSpPr/>
      </dsp:nvSpPr>
      <dsp:spPr>
        <a:xfrm>
          <a:off x="0" y="587849"/>
          <a:ext cx="2539999" cy="152400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t>Repair Loss</a:t>
          </a:r>
          <a:endParaRPr lang="en-IN" sz="3200" kern="1200" dirty="0"/>
        </a:p>
      </dsp:txBody>
      <dsp:txXfrm>
        <a:off x="0" y="587849"/>
        <a:ext cx="2539999" cy="1524000"/>
      </dsp:txXfrm>
    </dsp:sp>
    <dsp:sp modelId="{469FA22E-8C4C-4E89-A4A1-4690087A351D}">
      <dsp:nvSpPr>
        <dsp:cNvPr id="0" name=""/>
        <dsp:cNvSpPr/>
      </dsp:nvSpPr>
      <dsp:spPr>
        <a:xfrm>
          <a:off x="2794000" y="587849"/>
          <a:ext cx="2539999" cy="152400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t>Total Loss</a:t>
          </a:r>
          <a:endParaRPr lang="en-IN" sz="3200" kern="1200" dirty="0"/>
        </a:p>
      </dsp:txBody>
      <dsp:txXfrm>
        <a:off x="2794000" y="587849"/>
        <a:ext cx="2539999" cy="1524000"/>
      </dsp:txXfrm>
    </dsp:sp>
    <dsp:sp modelId="{699B312D-73F4-45A1-B689-625D9A9E127E}">
      <dsp:nvSpPr>
        <dsp:cNvPr id="0" name=""/>
        <dsp:cNvSpPr/>
      </dsp:nvSpPr>
      <dsp:spPr>
        <a:xfrm>
          <a:off x="5587999" y="587849"/>
          <a:ext cx="2539999" cy="152400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t>Constructive Total Loss</a:t>
          </a:r>
          <a:endParaRPr lang="en-IN" sz="3200" kern="1200" dirty="0"/>
        </a:p>
      </dsp:txBody>
      <dsp:txXfrm>
        <a:off x="5587999" y="587849"/>
        <a:ext cx="2539999" cy="1524000"/>
      </dsp:txXfrm>
    </dsp:sp>
    <dsp:sp modelId="{2C200405-A426-4206-975C-61694D39089D}">
      <dsp:nvSpPr>
        <dsp:cNvPr id="0" name=""/>
        <dsp:cNvSpPr/>
      </dsp:nvSpPr>
      <dsp:spPr>
        <a:xfrm>
          <a:off x="0" y="2365849"/>
          <a:ext cx="2539999" cy="152400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t>Total loss due to Theft</a:t>
          </a:r>
          <a:endParaRPr lang="en-IN" sz="3200" kern="1200" dirty="0"/>
        </a:p>
      </dsp:txBody>
      <dsp:txXfrm>
        <a:off x="0" y="2365849"/>
        <a:ext cx="2539999" cy="1524000"/>
      </dsp:txXfrm>
    </dsp:sp>
    <dsp:sp modelId="{109E6DF2-AC00-4126-AF1B-F32164F971FD}">
      <dsp:nvSpPr>
        <dsp:cNvPr id="0" name=""/>
        <dsp:cNvSpPr/>
      </dsp:nvSpPr>
      <dsp:spPr>
        <a:xfrm>
          <a:off x="2794000" y="2365849"/>
          <a:ext cx="2539999" cy="152400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t>Partial loss due to theft</a:t>
          </a:r>
          <a:endParaRPr lang="en-IN" sz="3200" kern="1200" dirty="0"/>
        </a:p>
      </dsp:txBody>
      <dsp:txXfrm>
        <a:off x="2794000" y="2365849"/>
        <a:ext cx="2539999" cy="1524000"/>
      </dsp:txXfrm>
    </dsp:sp>
    <dsp:sp modelId="{01EBD555-0C0D-4587-A23B-7FCDCA85C491}">
      <dsp:nvSpPr>
        <dsp:cNvPr id="0" name=""/>
        <dsp:cNvSpPr/>
      </dsp:nvSpPr>
      <dsp:spPr>
        <a:xfrm>
          <a:off x="5587999" y="2365849"/>
          <a:ext cx="2539999" cy="152400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t>Cash loss-Net of Salvage</a:t>
          </a:r>
          <a:endParaRPr lang="en-IN" sz="3200" kern="1200" dirty="0"/>
        </a:p>
      </dsp:txBody>
      <dsp:txXfrm>
        <a:off x="5587999" y="2365849"/>
        <a:ext cx="2539999" cy="1524000"/>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6DDA4-36FC-4073-BE0A-3A3F18ECED3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C55346FF-5013-4756-AA23-B6B6C6C7F7A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FE4B828A-E546-4E20-9977-4238E67DAB3E}"/>
              </a:ext>
            </a:extLst>
          </p:cNvPr>
          <p:cNvSpPr>
            <a:spLocks noGrp="1"/>
          </p:cNvSpPr>
          <p:nvPr>
            <p:ph type="dt" sz="half" idx="10"/>
          </p:nvPr>
        </p:nvSpPr>
        <p:spPr/>
        <p:txBody>
          <a:bodyPr/>
          <a:lstStyle/>
          <a:p>
            <a:fld id="{9C86007C-7FDE-4383-AB2F-AD6EA1BFB418}" type="datetimeFigureOut">
              <a:rPr lang="en-IN" smtClean="0"/>
              <a:t>06-12-2025</a:t>
            </a:fld>
            <a:endParaRPr lang="en-IN"/>
          </a:p>
        </p:txBody>
      </p:sp>
      <p:sp>
        <p:nvSpPr>
          <p:cNvPr id="5" name="Footer Placeholder 4">
            <a:extLst>
              <a:ext uri="{FF2B5EF4-FFF2-40B4-BE49-F238E27FC236}">
                <a16:creationId xmlns:a16="http://schemas.microsoft.com/office/drawing/2014/main" id="{71179CCC-F4BB-4BFA-9F8E-3D677FE1869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F79693D-0726-49A4-9D63-C00AC4834CAE}"/>
              </a:ext>
            </a:extLst>
          </p:cNvPr>
          <p:cNvSpPr>
            <a:spLocks noGrp="1"/>
          </p:cNvSpPr>
          <p:nvPr>
            <p:ph type="sldNum" sz="quarter" idx="12"/>
          </p:nvPr>
        </p:nvSpPr>
        <p:spPr/>
        <p:txBody>
          <a:bodyPr/>
          <a:lstStyle/>
          <a:p>
            <a:fld id="{A5861DE5-32B2-4E46-A5F3-897220BDA6C8}" type="slidenum">
              <a:rPr lang="en-IN" smtClean="0"/>
              <a:t>‹#›</a:t>
            </a:fld>
            <a:endParaRPr lang="en-IN"/>
          </a:p>
        </p:txBody>
      </p:sp>
    </p:spTree>
    <p:extLst>
      <p:ext uri="{BB962C8B-B14F-4D97-AF65-F5344CB8AC3E}">
        <p14:creationId xmlns:p14="http://schemas.microsoft.com/office/powerpoint/2010/main" val="36642467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F5B767-4405-424B-A1D7-6EEAA309D934}"/>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F5C43E7F-BD81-4ABB-B7A0-3C4FC9B7F1C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5FD6B100-D2C2-442A-B857-CB173477489A}"/>
              </a:ext>
            </a:extLst>
          </p:cNvPr>
          <p:cNvSpPr>
            <a:spLocks noGrp="1"/>
          </p:cNvSpPr>
          <p:nvPr>
            <p:ph type="dt" sz="half" idx="10"/>
          </p:nvPr>
        </p:nvSpPr>
        <p:spPr/>
        <p:txBody>
          <a:bodyPr/>
          <a:lstStyle/>
          <a:p>
            <a:fld id="{9C86007C-7FDE-4383-AB2F-AD6EA1BFB418}" type="datetimeFigureOut">
              <a:rPr lang="en-IN" smtClean="0"/>
              <a:t>06-12-2025</a:t>
            </a:fld>
            <a:endParaRPr lang="en-IN"/>
          </a:p>
        </p:txBody>
      </p:sp>
      <p:sp>
        <p:nvSpPr>
          <p:cNvPr id="5" name="Footer Placeholder 4">
            <a:extLst>
              <a:ext uri="{FF2B5EF4-FFF2-40B4-BE49-F238E27FC236}">
                <a16:creationId xmlns:a16="http://schemas.microsoft.com/office/drawing/2014/main" id="{50B8D4E4-2660-4975-BDA7-EB6DE3C5D76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35071408-649E-4D65-9170-B8E3ABB6430A}"/>
              </a:ext>
            </a:extLst>
          </p:cNvPr>
          <p:cNvSpPr>
            <a:spLocks noGrp="1"/>
          </p:cNvSpPr>
          <p:nvPr>
            <p:ph type="sldNum" sz="quarter" idx="12"/>
          </p:nvPr>
        </p:nvSpPr>
        <p:spPr/>
        <p:txBody>
          <a:bodyPr/>
          <a:lstStyle/>
          <a:p>
            <a:fld id="{A5861DE5-32B2-4E46-A5F3-897220BDA6C8}" type="slidenum">
              <a:rPr lang="en-IN" smtClean="0"/>
              <a:t>‹#›</a:t>
            </a:fld>
            <a:endParaRPr lang="en-IN"/>
          </a:p>
        </p:txBody>
      </p:sp>
    </p:spTree>
    <p:extLst>
      <p:ext uri="{BB962C8B-B14F-4D97-AF65-F5344CB8AC3E}">
        <p14:creationId xmlns:p14="http://schemas.microsoft.com/office/powerpoint/2010/main" val="25563084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3624FB5-EAE4-46A2-A763-C1F27C8176A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A133B964-0C64-4F22-9A97-EC7DA17F510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E8EC4FA6-43C1-4673-8C7E-D0D2800621C5}"/>
              </a:ext>
            </a:extLst>
          </p:cNvPr>
          <p:cNvSpPr>
            <a:spLocks noGrp="1"/>
          </p:cNvSpPr>
          <p:nvPr>
            <p:ph type="dt" sz="half" idx="10"/>
          </p:nvPr>
        </p:nvSpPr>
        <p:spPr/>
        <p:txBody>
          <a:bodyPr/>
          <a:lstStyle/>
          <a:p>
            <a:fld id="{9C86007C-7FDE-4383-AB2F-AD6EA1BFB418}" type="datetimeFigureOut">
              <a:rPr lang="en-IN" smtClean="0"/>
              <a:t>06-12-2025</a:t>
            </a:fld>
            <a:endParaRPr lang="en-IN"/>
          </a:p>
        </p:txBody>
      </p:sp>
      <p:sp>
        <p:nvSpPr>
          <p:cNvPr id="5" name="Footer Placeholder 4">
            <a:extLst>
              <a:ext uri="{FF2B5EF4-FFF2-40B4-BE49-F238E27FC236}">
                <a16:creationId xmlns:a16="http://schemas.microsoft.com/office/drawing/2014/main" id="{82BAAA87-ED99-4997-AC36-D1AA899128C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34AFB36-CCDC-4148-9DFF-F20ABB620B9B}"/>
              </a:ext>
            </a:extLst>
          </p:cNvPr>
          <p:cNvSpPr>
            <a:spLocks noGrp="1"/>
          </p:cNvSpPr>
          <p:nvPr>
            <p:ph type="sldNum" sz="quarter" idx="12"/>
          </p:nvPr>
        </p:nvSpPr>
        <p:spPr/>
        <p:txBody>
          <a:bodyPr/>
          <a:lstStyle/>
          <a:p>
            <a:fld id="{A5861DE5-32B2-4E46-A5F3-897220BDA6C8}" type="slidenum">
              <a:rPr lang="en-IN" smtClean="0"/>
              <a:t>‹#›</a:t>
            </a:fld>
            <a:endParaRPr lang="en-IN"/>
          </a:p>
        </p:txBody>
      </p:sp>
    </p:spTree>
    <p:extLst>
      <p:ext uri="{BB962C8B-B14F-4D97-AF65-F5344CB8AC3E}">
        <p14:creationId xmlns:p14="http://schemas.microsoft.com/office/powerpoint/2010/main" val="3449999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95D1D9-8C14-4B38-8444-63CE7489226A}"/>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C06318C0-836C-4BFC-A8F2-AAE98E667BA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8873967-7490-40BB-A7F4-3A2A7D0FAD76}"/>
              </a:ext>
            </a:extLst>
          </p:cNvPr>
          <p:cNvSpPr>
            <a:spLocks noGrp="1"/>
          </p:cNvSpPr>
          <p:nvPr>
            <p:ph type="dt" sz="half" idx="10"/>
          </p:nvPr>
        </p:nvSpPr>
        <p:spPr/>
        <p:txBody>
          <a:bodyPr/>
          <a:lstStyle/>
          <a:p>
            <a:fld id="{9C86007C-7FDE-4383-AB2F-AD6EA1BFB418}" type="datetimeFigureOut">
              <a:rPr lang="en-IN" smtClean="0"/>
              <a:t>06-12-2025</a:t>
            </a:fld>
            <a:endParaRPr lang="en-IN"/>
          </a:p>
        </p:txBody>
      </p:sp>
      <p:sp>
        <p:nvSpPr>
          <p:cNvPr id="5" name="Footer Placeholder 4">
            <a:extLst>
              <a:ext uri="{FF2B5EF4-FFF2-40B4-BE49-F238E27FC236}">
                <a16:creationId xmlns:a16="http://schemas.microsoft.com/office/drawing/2014/main" id="{76F92A3C-DD78-4EB7-9656-BC8088FA1822}"/>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65F6E571-C471-43F5-8136-0645B3A45628}"/>
              </a:ext>
            </a:extLst>
          </p:cNvPr>
          <p:cNvSpPr>
            <a:spLocks noGrp="1"/>
          </p:cNvSpPr>
          <p:nvPr>
            <p:ph type="sldNum" sz="quarter" idx="12"/>
          </p:nvPr>
        </p:nvSpPr>
        <p:spPr/>
        <p:txBody>
          <a:bodyPr/>
          <a:lstStyle/>
          <a:p>
            <a:fld id="{A5861DE5-32B2-4E46-A5F3-897220BDA6C8}" type="slidenum">
              <a:rPr lang="en-IN" smtClean="0"/>
              <a:t>‹#›</a:t>
            </a:fld>
            <a:endParaRPr lang="en-IN"/>
          </a:p>
        </p:txBody>
      </p:sp>
    </p:spTree>
    <p:extLst>
      <p:ext uri="{BB962C8B-B14F-4D97-AF65-F5344CB8AC3E}">
        <p14:creationId xmlns:p14="http://schemas.microsoft.com/office/powerpoint/2010/main" val="3818786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6F1A0-09A5-4F5C-94AE-EB1562047D7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E724CD9F-2786-4ECF-A80C-2525342A74B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F1D380A-DDCD-49E0-ACCE-A30DFD8EB65E}"/>
              </a:ext>
            </a:extLst>
          </p:cNvPr>
          <p:cNvSpPr>
            <a:spLocks noGrp="1"/>
          </p:cNvSpPr>
          <p:nvPr>
            <p:ph type="dt" sz="half" idx="10"/>
          </p:nvPr>
        </p:nvSpPr>
        <p:spPr/>
        <p:txBody>
          <a:bodyPr/>
          <a:lstStyle/>
          <a:p>
            <a:fld id="{9C86007C-7FDE-4383-AB2F-AD6EA1BFB418}" type="datetimeFigureOut">
              <a:rPr lang="en-IN" smtClean="0"/>
              <a:t>06-12-2025</a:t>
            </a:fld>
            <a:endParaRPr lang="en-IN"/>
          </a:p>
        </p:txBody>
      </p:sp>
      <p:sp>
        <p:nvSpPr>
          <p:cNvPr id="5" name="Footer Placeholder 4">
            <a:extLst>
              <a:ext uri="{FF2B5EF4-FFF2-40B4-BE49-F238E27FC236}">
                <a16:creationId xmlns:a16="http://schemas.microsoft.com/office/drawing/2014/main" id="{D3AAFBD3-7CFC-4F2F-B159-2F0887E29DD0}"/>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F412749A-81DD-483E-B1F2-5024224BDF41}"/>
              </a:ext>
            </a:extLst>
          </p:cNvPr>
          <p:cNvSpPr>
            <a:spLocks noGrp="1"/>
          </p:cNvSpPr>
          <p:nvPr>
            <p:ph type="sldNum" sz="quarter" idx="12"/>
          </p:nvPr>
        </p:nvSpPr>
        <p:spPr/>
        <p:txBody>
          <a:bodyPr/>
          <a:lstStyle/>
          <a:p>
            <a:fld id="{A5861DE5-32B2-4E46-A5F3-897220BDA6C8}" type="slidenum">
              <a:rPr lang="en-IN" smtClean="0"/>
              <a:t>‹#›</a:t>
            </a:fld>
            <a:endParaRPr lang="en-IN"/>
          </a:p>
        </p:txBody>
      </p:sp>
    </p:spTree>
    <p:extLst>
      <p:ext uri="{BB962C8B-B14F-4D97-AF65-F5344CB8AC3E}">
        <p14:creationId xmlns:p14="http://schemas.microsoft.com/office/powerpoint/2010/main" val="20591325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310FF3-D528-42C6-B014-B26E92E538D0}"/>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20EA48AD-1FDA-4CF0-ABF2-0D2A1C8F2F3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917CBBFF-28E9-4D2E-A4AC-13B207B5795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04F16236-8F29-4C84-A009-A720FBE98A16}"/>
              </a:ext>
            </a:extLst>
          </p:cNvPr>
          <p:cNvSpPr>
            <a:spLocks noGrp="1"/>
          </p:cNvSpPr>
          <p:nvPr>
            <p:ph type="dt" sz="half" idx="10"/>
          </p:nvPr>
        </p:nvSpPr>
        <p:spPr/>
        <p:txBody>
          <a:bodyPr/>
          <a:lstStyle/>
          <a:p>
            <a:fld id="{9C86007C-7FDE-4383-AB2F-AD6EA1BFB418}" type="datetimeFigureOut">
              <a:rPr lang="en-IN" smtClean="0"/>
              <a:t>06-12-2025</a:t>
            </a:fld>
            <a:endParaRPr lang="en-IN"/>
          </a:p>
        </p:txBody>
      </p:sp>
      <p:sp>
        <p:nvSpPr>
          <p:cNvPr id="6" name="Footer Placeholder 5">
            <a:extLst>
              <a:ext uri="{FF2B5EF4-FFF2-40B4-BE49-F238E27FC236}">
                <a16:creationId xmlns:a16="http://schemas.microsoft.com/office/drawing/2014/main" id="{6E64BC80-9CC2-4E17-892C-7D80AF902DFE}"/>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5D8B4935-3A1B-48C8-919F-594812B1DC53}"/>
              </a:ext>
            </a:extLst>
          </p:cNvPr>
          <p:cNvSpPr>
            <a:spLocks noGrp="1"/>
          </p:cNvSpPr>
          <p:nvPr>
            <p:ph type="sldNum" sz="quarter" idx="12"/>
          </p:nvPr>
        </p:nvSpPr>
        <p:spPr/>
        <p:txBody>
          <a:bodyPr/>
          <a:lstStyle/>
          <a:p>
            <a:fld id="{A5861DE5-32B2-4E46-A5F3-897220BDA6C8}" type="slidenum">
              <a:rPr lang="en-IN" smtClean="0"/>
              <a:t>‹#›</a:t>
            </a:fld>
            <a:endParaRPr lang="en-IN"/>
          </a:p>
        </p:txBody>
      </p:sp>
    </p:spTree>
    <p:extLst>
      <p:ext uri="{BB962C8B-B14F-4D97-AF65-F5344CB8AC3E}">
        <p14:creationId xmlns:p14="http://schemas.microsoft.com/office/powerpoint/2010/main" val="36077875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EAF5BC-004C-4C96-B0A7-FBD1686F55CF}"/>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2B20F105-EBC7-44EF-BE3F-62F1D55F3B5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46F069D-D7A8-4496-B81F-ED5CC5AE58B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C60FC173-E391-4ADC-8707-944C90CADA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1868539-0583-4E29-BCB6-E186DA28813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3C14528F-9247-40E7-AD99-CC04CEB94E84}"/>
              </a:ext>
            </a:extLst>
          </p:cNvPr>
          <p:cNvSpPr>
            <a:spLocks noGrp="1"/>
          </p:cNvSpPr>
          <p:nvPr>
            <p:ph type="dt" sz="half" idx="10"/>
          </p:nvPr>
        </p:nvSpPr>
        <p:spPr/>
        <p:txBody>
          <a:bodyPr/>
          <a:lstStyle/>
          <a:p>
            <a:fld id="{9C86007C-7FDE-4383-AB2F-AD6EA1BFB418}" type="datetimeFigureOut">
              <a:rPr lang="en-IN" smtClean="0"/>
              <a:t>06-12-2025</a:t>
            </a:fld>
            <a:endParaRPr lang="en-IN"/>
          </a:p>
        </p:txBody>
      </p:sp>
      <p:sp>
        <p:nvSpPr>
          <p:cNvPr id="8" name="Footer Placeholder 7">
            <a:extLst>
              <a:ext uri="{FF2B5EF4-FFF2-40B4-BE49-F238E27FC236}">
                <a16:creationId xmlns:a16="http://schemas.microsoft.com/office/drawing/2014/main" id="{BA276A79-F30D-4271-AF49-F9D6CCA50BC1}"/>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073D74C7-0BA3-4A3A-BCAE-8AFB32C8DDBD}"/>
              </a:ext>
            </a:extLst>
          </p:cNvPr>
          <p:cNvSpPr>
            <a:spLocks noGrp="1"/>
          </p:cNvSpPr>
          <p:nvPr>
            <p:ph type="sldNum" sz="quarter" idx="12"/>
          </p:nvPr>
        </p:nvSpPr>
        <p:spPr/>
        <p:txBody>
          <a:bodyPr/>
          <a:lstStyle/>
          <a:p>
            <a:fld id="{A5861DE5-32B2-4E46-A5F3-897220BDA6C8}" type="slidenum">
              <a:rPr lang="en-IN" smtClean="0"/>
              <a:t>‹#›</a:t>
            </a:fld>
            <a:endParaRPr lang="en-IN"/>
          </a:p>
        </p:txBody>
      </p:sp>
    </p:spTree>
    <p:extLst>
      <p:ext uri="{BB962C8B-B14F-4D97-AF65-F5344CB8AC3E}">
        <p14:creationId xmlns:p14="http://schemas.microsoft.com/office/powerpoint/2010/main" val="37133418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E96B5-C8F4-410D-9F04-953580E3A89F}"/>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B48954D6-2D32-4D36-9C0A-A89D671A5F7F}"/>
              </a:ext>
            </a:extLst>
          </p:cNvPr>
          <p:cNvSpPr>
            <a:spLocks noGrp="1"/>
          </p:cNvSpPr>
          <p:nvPr>
            <p:ph type="dt" sz="half" idx="10"/>
          </p:nvPr>
        </p:nvSpPr>
        <p:spPr/>
        <p:txBody>
          <a:bodyPr/>
          <a:lstStyle/>
          <a:p>
            <a:fld id="{9C86007C-7FDE-4383-AB2F-AD6EA1BFB418}" type="datetimeFigureOut">
              <a:rPr lang="en-IN" smtClean="0"/>
              <a:t>06-12-2025</a:t>
            </a:fld>
            <a:endParaRPr lang="en-IN"/>
          </a:p>
        </p:txBody>
      </p:sp>
      <p:sp>
        <p:nvSpPr>
          <p:cNvPr id="4" name="Footer Placeholder 3">
            <a:extLst>
              <a:ext uri="{FF2B5EF4-FFF2-40B4-BE49-F238E27FC236}">
                <a16:creationId xmlns:a16="http://schemas.microsoft.com/office/drawing/2014/main" id="{B019A455-B9E5-47C4-B73D-A04653E4F570}"/>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70D98C2C-80AD-4F4D-8F05-900F82669144}"/>
              </a:ext>
            </a:extLst>
          </p:cNvPr>
          <p:cNvSpPr>
            <a:spLocks noGrp="1"/>
          </p:cNvSpPr>
          <p:nvPr>
            <p:ph type="sldNum" sz="quarter" idx="12"/>
          </p:nvPr>
        </p:nvSpPr>
        <p:spPr/>
        <p:txBody>
          <a:bodyPr/>
          <a:lstStyle/>
          <a:p>
            <a:fld id="{A5861DE5-32B2-4E46-A5F3-897220BDA6C8}" type="slidenum">
              <a:rPr lang="en-IN" smtClean="0"/>
              <a:t>‹#›</a:t>
            </a:fld>
            <a:endParaRPr lang="en-IN"/>
          </a:p>
        </p:txBody>
      </p:sp>
    </p:spTree>
    <p:extLst>
      <p:ext uri="{BB962C8B-B14F-4D97-AF65-F5344CB8AC3E}">
        <p14:creationId xmlns:p14="http://schemas.microsoft.com/office/powerpoint/2010/main" val="820202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9C25464-3796-43D7-A6C3-CF7AE9289F15}"/>
              </a:ext>
            </a:extLst>
          </p:cNvPr>
          <p:cNvSpPr>
            <a:spLocks noGrp="1"/>
          </p:cNvSpPr>
          <p:nvPr>
            <p:ph type="dt" sz="half" idx="10"/>
          </p:nvPr>
        </p:nvSpPr>
        <p:spPr/>
        <p:txBody>
          <a:bodyPr/>
          <a:lstStyle/>
          <a:p>
            <a:fld id="{9C86007C-7FDE-4383-AB2F-AD6EA1BFB418}" type="datetimeFigureOut">
              <a:rPr lang="en-IN" smtClean="0"/>
              <a:t>06-12-2025</a:t>
            </a:fld>
            <a:endParaRPr lang="en-IN"/>
          </a:p>
        </p:txBody>
      </p:sp>
      <p:sp>
        <p:nvSpPr>
          <p:cNvPr id="3" name="Footer Placeholder 2">
            <a:extLst>
              <a:ext uri="{FF2B5EF4-FFF2-40B4-BE49-F238E27FC236}">
                <a16:creationId xmlns:a16="http://schemas.microsoft.com/office/drawing/2014/main" id="{FDE73DBC-AB20-4712-908F-903AE978FFEF}"/>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DD37D9A3-7EAE-44C9-ADDA-CF897B42F7CC}"/>
              </a:ext>
            </a:extLst>
          </p:cNvPr>
          <p:cNvSpPr>
            <a:spLocks noGrp="1"/>
          </p:cNvSpPr>
          <p:nvPr>
            <p:ph type="sldNum" sz="quarter" idx="12"/>
          </p:nvPr>
        </p:nvSpPr>
        <p:spPr/>
        <p:txBody>
          <a:bodyPr/>
          <a:lstStyle/>
          <a:p>
            <a:fld id="{A5861DE5-32B2-4E46-A5F3-897220BDA6C8}" type="slidenum">
              <a:rPr lang="en-IN" smtClean="0"/>
              <a:t>‹#›</a:t>
            </a:fld>
            <a:endParaRPr lang="en-IN"/>
          </a:p>
        </p:txBody>
      </p:sp>
    </p:spTree>
    <p:extLst>
      <p:ext uri="{BB962C8B-B14F-4D97-AF65-F5344CB8AC3E}">
        <p14:creationId xmlns:p14="http://schemas.microsoft.com/office/powerpoint/2010/main" val="28835794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1080E-B74C-4C34-AD65-8EE00998801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A72577F7-7CCD-48F8-A7DD-C6239F6CD47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F41DE89E-B90D-413E-A6C3-D4EF287C69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DF3607C-B1C2-43A6-84D7-6ECA17FFF2EB}"/>
              </a:ext>
            </a:extLst>
          </p:cNvPr>
          <p:cNvSpPr>
            <a:spLocks noGrp="1"/>
          </p:cNvSpPr>
          <p:nvPr>
            <p:ph type="dt" sz="half" idx="10"/>
          </p:nvPr>
        </p:nvSpPr>
        <p:spPr/>
        <p:txBody>
          <a:bodyPr/>
          <a:lstStyle/>
          <a:p>
            <a:fld id="{9C86007C-7FDE-4383-AB2F-AD6EA1BFB418}" type="datetimeFigureOut">
              <a:rPr lang="en-IN" smtClean="0"/>
              <a:t>06-12-2025</a:t>
            </a:fld>
            <a:endParaRPr lang="en-IN"/>
          </a:p>
        </p:txBody>
      </p:sp>
      <p:sp>
        <p:nvSpPr>
          <p:cNvPr id="6" name="Footer Placeholder 5">
            <a:extLst>
              <a:ext uri="{FF2B5EF4-FFF2-40B4-BE49-F238E27FC236}">
                <a16:creationId xmlns:a16="http://schemas.microsoft.com/office/drawing/2014/main" id="{C77A6FA5-5CA4-4C46-8B39-30D4D08C7AD1}"/>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48770857-D8D9-4CA1-B5B4-F106354C5177}"/>
              </a:ext>
            </a:extLst>
          </p:cNvPr>
          <p:cNvSpPr>
            <a:spLocks noGrp="1"/>
          </p:cNvSpPr>
          <p:nvPr>
            <p:ph type="sldNum" sz="quarter" idx="12"/>
          </p:nvPr>
        </p:nvSpPr>
        <p:spPr/>
        <p:txBody>
          <a:bodyPr/>
          <a:lstStyle/>
          <a:p>
            <a:fld id="{A5861DE5-32B2-4E46-A5F3-897220BDA6C8}" type="slidenum">
              <a:rPr lang="en-IN" smtClean="0"/>
              <a:t>‹#›</a:t>
            </a:fld>
            <a:endParaRPr lang="en-IN"/>
          </a:p>
        </p:txBody>
      </p:sp>
    </p:spTree>
    <p:extLst>
      <p:ext uri="{BB962C8B-B14F-4D97-AF65-F5344CB8AC3E}">
        <p14:creationId xmlns:p14="http://schemas.microsoft.com/office/powerpoint/2010/main" val="26577134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FA9ED0-27BF-48C7-944E-3F3483DE6D1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0E6F3271-F075-45C2-B55A-18245E898AC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17E26AD7-A423-4756-B241-05893CF4FD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1B53847-933C-4E10-AF8E-9DC57F1F30CC}"/>
              </a:ext>
            </a:extLst>
          </p:cNvPr>
          <p:cNvSpPr>
            <a:spLocks noGrp="1"/>
          </p:cNvSpPr>
          <p:nvPr>
            <p:ph type="dt" sz="half" idx="10"/>
          </p:nvPr>
        </p:nvSpPr>
        <p:spPr/>
        <p:txBody>
          <a:bodyPr/>
          <a:lstStyle/>
          <a:p>
            <a:fld id="{9C86007C-7FDE-4383-AB2F-AD6EA1BFB418}" type="datetimeFigureOut">
              <a:rPr lang="en-IN" smtClean="0"/>
              <a:t>06-12-2025</a:t>
            </a:fld>
            <a:endParaRPr lang="en-IN"/>
          </a:p>
        </p:txBody>
      </p:sp>
      <p:sp>
        <p:nvSpPr>
          <p:cNvPr id="6" name="Footer Placeholder 5">
            <a:extLst>
              <a:ext uri="{FF2B5EF4-FFF2-40B4-BE49-F238E27FC236}">
                <a16:creationId xmlns:a16="http://schemas.microsoft.com/office/drawing/2014/main" id="{F8BD43E3-E233-4360-9855-3DC389909C03}"/>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1C4AF0F2-6B8D-4577-B007-FD8802AF4584}"/>
              </a:ext>
            </a:extLst>
          </p:cNvPr>
          <p:cNvSpPr>
            <a:spLocks noGrp="1"/>
          </p:cNvSpPr>
          <p:nvPr>
            <p:ph type="sldNum" sz="quarter" idx="12"/>
          </p:nvPr>
        </p:nvSpPr>
        <p:spPr/>
        <p:txBody>
          <a:bodyPr/>
          <a:lstStyle/>
          <a:p>
            <a:fld id="{A5861DE5-32B2-4E46-A5F3-897220BDA6C8}" type="slidenum">
              <a:rPr lang="en-IN" smtClean="0"/>
              <a:t>‹#›</a:t>
            </a:fld>
            <a:endParaRPr lang="en-IN"/>
          </a:p>
        </p:txBody>
      </p:sp>
    </p:spTree>
    <p:extLst>
      <p:ext uri="{BB962C8B-B14F-4D97-AF65-F5344CB8AC3E}">
        <p14:creationId xmlns:p14="http://schemas.microsoft.com/office/powerpoint/2010/main" val="33057126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878E56D-8250-42C7-92F1-5010FE6EDB5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F8738202-56BE-4DC9-866C-BB211071074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715C9BBE-79BB-429C-8868-6C00D7D0D10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86007C-7FDE-4383-AB2F-AD6EA1BFB418}" type="datetimeFigureOut">
              <a:rPr lang="en-IN" smtClean="0"/>
              <a:t>06-12-2025</a:t>
            </a:fld>
            <a:endParaRPr lang="en-IN"/>
          </a:p>
        </p:txBody>
      </p:sp>
      <p:sp>
        <p:nvSpPr>
          <p:cNvPr id="5" name="Footer Placeholder 4">
            <a:extLst>
              <a:ext uri="{FF2B5EF4-FFF2-40B4-BE49-F238E27FC236}">
                <a16:creationId xmlns:a16="http://schemas.microsoft.com/office/drawing/2014/main" id="{C9879336-FFC8-4433-B472-EC07C3B979A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52DBD6BB-9630-4B7F-996C-C11E9E9157F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861DE5-32B2-4E46-A5F3-897220BDA6C8}" type="slidenum">
              <a:rPr lang="en-IN" smtClean="0"/>
              <a:t>‹#›</a:t>
            </a:fld>
            <a:endParaRPr lang="en-IN"/>
          </a:p>
        </p:txBody>
      </p:sp>
    </p:spTree>
    <p:extLst>
      <p:ext uri="{BB962C8B-B14F-4D97-AF65-F5344CB8AC3E}">
        <p14:creationId xmlns:p14="http://schemas.microsoft.com/office/powerpoint/2010/main" val="3748265928"/>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1282700" y="787400"/>
            <a:ext cx="10025063" cy="800100"/>
          </a:xfrm>
        </p:spPr>
        <p:txBody>
          <a:bodyPr rtlCol="0">
            <a:normAutofit fontScale="90000"/>
          </a:bodyPr>
          <a:lstStyle/>
          <a:p>
            <a:pPr eaLnBrk="1" fontAlgn="auto" hangingPunct="1">
              <a:spcAft>
                <a:spcPts val="0"/>
              </a:spcAft>
              <a:defRPr/>
            </a:pPr>
            <a:br>
              <a:rPr lang="en-IN" altLang="en-US" sz="3000" b="1" dirty="0">
                <a:solidFill>
                  <a:schemeClr val="accent3">
                    <a:lumMod val="50000"/>
                  </a:schemeClr>
                </a:solidFill>
                <a:latin typeface="Arial Black" panose="020B0A04020102020204" pitchFamily="34" charset="0"/>
                <a:cs typeface="Arial" pitchFamily="34" charset="0"/>
              </a:rPr>
            </a:br>
            <a:endParaRPr lang="en-IN" altLang="en-US" b="1" dirty="0">
              <a:cs typeface="Arial" pitchFamily="34" charset="0"/>
            </a:endParaRPr>
          </a:p>
        </p:txBody>
      </p:sp>
      <p:sp>
        <p:nvSpPr>
          <p:cNvPr id="3" name="Content Placeholder 2"/>
          <p:cNvSpPr>
            <a:spLocks noGrp="1"/>
          </p:cNvSpPr>
          <p:nvPr>
            <p:ph idx="1"/>
          </p:nvPr>
        </p:nvSpPr>
        <p:spPr>
          <a:xfrm>
            <a:off x="5554083" y="682541"/>
            <a:ext cx="6491865" cy="2898053"/>
          </a:xfrm>
        </p:spPr>
        <p:txBody>
          <a:bodyPr rtlCol="0">
            <a:normAutofit/>
          </a:bodyPr>
          <a:lstStyle/>
          <a:p>
            <a:pPr marL="0" indent="0" algn="ctr" eaLnBrk="1" fontAlgn="auto" hangingPunct="1">
              <a:spcBef>
                <a:spcPts val="0"/>
              </a:spcBef>
              <a:spcAft>
                <a:spcPts val="0"/>
              </a:spcAft>
              <a:buClr>
                <a:schemeClr val="accent3"/>
              </a:buClr>
              <a:buFont typeface="Wingdings 2" panose="05020102010507070707" pitchFamily="18" charset="2"/>
              <a:buNone/>
              <a:defRPr/>
            </a:pPr>
            <a:r>
              <a:rPr lang="en-US" sz="3200" b="1" dirty="0">
                <a:solidFill>
                  <a:srgbClr val="002060"/>
                </a:solidFill>
                <a:latin typeface="Arial" panose="020B0604020202020204" pitchFamily="34" charset="0"/>
                <a:cs typeface="Arial" panose="020B0604020202020204" pitchFamily="34" charset="0"/>
              </a:rPr>
              <a:t>  </a:t>
            </a:r>
          </a:p>
          <a:p>
            <a:pPr marL="0" indent="0" algn="ctr" eaLnBrk="1" fontAlgn="auto" hangingPunct="1">
              <a:spcBef>
                <a:spcPts val="0"/>
              </a:spcBef>
              <a:spcAft>
                <a:spcPts val="0"/>
              </a:spcAft>
              <a:buClr>
                <a:schemeClr val="accent3"/>
              </a:buClr>
              <a:buFont typeface="Wingdings 2" panose="05020102010507070707" pitchFamily="18" charset="2"/>
              <a:buNone/>
              <a:defRPr/>
            </a:pPr>
            <a:r>
              <a:rPr lang="en-US" sz="3200" b="1" dirty="0">
                <a:solidFill>
                  <a:srgbClr val="002060"/>
                </a:solidFill>
                <a:latin typeface="Arial" panose="020B0604020202020204" pitchFamily="34" charset="0"/>
                <a:cs typeface="Arial" panose="020B0604020202020204" pitchFamily="34" charset="0"/>
              </a:rPr>
              <a:t>Motor Insurance Claims</a:t>
            </a:r>
          </a:p>
        </p:txBody>
      </p:sp>
      <p:pic>
        <p:nvPicPr>
          <p:cNvPr id="1434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92004" y="4404000"/>
            <a:ext cx="1216025" cy="912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1" name="TextBox 1"/>
          <p:cNvSpPr txBox="1">
            <a:spLocks noChangeArrowheads="1"/>
          </p:cNvSpPr>
          <p:nvPr/>
        </p:nvSpPr>
        <p:spPr bwMode="auto">
          <a:xfrm flipH="1">
            <a:off x="4724399" y="5439896"/>
            <a:ext cx="70519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sz="2400" b="1" dirty="0">
                <a:solidFill>
                  <a:srgbClr val="002060"/>
                </a:solidFill>
              </a:rPr>
              <a:t>                </a:t>
            </a:r>
            <a:r>
              <a:rPr lang="en-US" altLang="en-US" b="1" dirty="0">
                <a:solidFill>
                  <a:srgbClr val="002060"/>
                </a:solidFill>
              </a:rPr>
              <a:t>UNITED INDIA INSURANCE COMPANY LIMITED </a:t>
            </a:r>
            <a:endParaRPr lang="en-IN" altLang="en-US" b="1" dirty="0">
              <a:solidFill>
                <a:srgbClr val="002060"/>
              </a:solidFill>
            </a:endParaRPr>
          </a:p>
        </p:txBody>
      </p:sp>
      <p:pic>
        <p:nvPicPr>
          <p:cNvPr id="6"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1685" y="682541"/>
            <a:ext cx="4624387" cy="5172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17820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54833" y="314793"/>
            <a:ext cx="8889167" cy="5632311"/>
          </a:xfrm>
          <a:prstGeom prst="rect">
            <a:avLst/>
          </a:prstGeom>
        </p:spPr>
        <p:txBody>
          <a:bodyPr wrap="square">
            <a:spAutoFit/>
          </a:bodyPr>
          <a:lstStyle/>
          <a:p>
            <a:pPr algn="ctr"/>
            <a:r>
              <a:rPr lang="en-IN" sz="3600" dirty="0">
                <a:solidFill>
                  <a:srgbClr val="00B0F0"/>
                </a:solidFill>
                <a:latin typeface="Franklin Gothic Medium Cond" panose="020B0606030402020204" pitchFamily="34" charset="0"/>
              </a:rPr>
              <a:t>QUESTION 1</a:t>
            </a:r>
          </a:p>
          <a:p>
            <a:r>
              <a:rPr lang="en-US" dirty="0">
                <a:solidFill>
                  <a:srgbClr val="000000"/>
                </a:solidFill>
                <a:latin typeface="Century" panose="02040604050505020304" pitchFamily="18" charset="0"/>
              </a:rPr>
              <a:t> </a:t>
            </a:r>
          </a:p>
          <a:p>
            <a:r>
              <a:rPr lang="en-US" dirty="0">
                <a:solidFill>
                  <a:srgbClr val="000000"/>
                </a:solidFill>
                <a:latin typeface="Century" panose="02040604050505020304" pitchFamily="18" charset="0"/>
              </a:rPr>
              <a:t>A HERO HONDA BIKE COVERED UNDER PACKAGE POLICY, WITH 150CC MET WITH AN ACCIDENT ON 20.05.2023 . THE IDV OF THE VEHICLE IS RS 1,00,000/-. THE DATE OF REGISTRATION OF THE VEHICLE IS 01.11.2022. THE REPAIR BILL FOR THE VEHICLE IS OF RS 70000/-.THE BIFURCATION FOR THE LOSS IS AS FOLLOWS; CALCULATE THE CLAIM PAYABLE </a:t>
            </a:r>
          </a:p>
          <a:p>
            <a:endParaRPr lang="en-US" dirty="0">
              <a:solidFill>
                <a:srgbClr val="000000"/>
              </a:solidFill>
              <a:latin typeface="Century" panose="02040604050505020304" pitchFamily="18" charset="0"/>
            </a:endParaRPr>
          </a:p>
          <a:p>
            <a:r>
              <a:rPr lang="en-IN" dirty="0">
                <a:solidFill>
                  <a:srgbClr val="000000"/>
                </a:solidFill>
                <a:latin typeface="Century" panose="02040604050505020304" pitchFamily="18" charset="0"/>
              </a:rPr>
              <a:t>1.METAL PARTS –</a:t>
            </a:r>
            <a:r>
              <a:rPr lang="en-IN" dirty="0" err="1">
                <a:solidFill>
                  <a:srgbClr val="000000"/>
                </a:solidFill>
                <a:latin typeface="Century" panose="02040604050505020304" pitchFamily="18" charset="0"/>
              </a:rPr>
              <a:t>Rs</a:t>
            </a:r>
            <a:r>
              <a:rPr lang="en-IN" dirty="0">
                <a:solidFill>
                  <a:srgbClr val="000000"/>
                </a:solidFill>
                <a:latin typeface="Century" panose="02040604050505020304" pitchFamily="18" charset="0"/>
              </a:rPr>
              <a:t> 60,000/-</a:t>
            </a:r>
          </a:p>
          <a:p>
            <a:r>
              <a:rPr lang="en-IN" dirty="0">
                <a:solidFill>
                  <a:srgbClr val="000000"/>
                </a:solidFill>
                <a:latin typeface="Century" panose="02040604050505020304" pitchFamily="18" charset="0"/>
              </a:rPr>
              <a:t>2.RUBBER PARTS –</a:t>
            </a:r>
            <a:r>
              <a:rPr lang="en-IN" dirty="0" err="1">
                <a:solidFill>
                  <a:srgbClr val="000000"/>
                </a:solidFill>
                <a:latin typeface="Century" panose="02040604050505020304" pitchFamily="18" charset="0"/>
              </a:rPr>
              <a:t>Rs</a:t>
            </a:r>
            <a:r>
              <a:rPr lang="en-IN" dirty="0">
                <a:solidFill>
                  <a:srgbClr val="000000"/>
                </a:solidFill>
                <a:latin typeface="Century" panose="02040604050505020304" pitchFamily="18" charset="0"/>
              </a:rPr>
              <a:t> 1000/-</a:t>
            </a:r>
          </a:p>
          <a:p>
            <a:r>
              <a:rPr lang="en-IN" dirty="0">
                <a:solidFill>
                  <a:srgbClr val="000000"/>
                </a:solidFill>
                <a:latin typeface="Century" panose="02040604050505020304" pitchFamily="18" charset="0"/>
              </a:rPr>
              <a:t>3.GLASS PARTS –</a:t>
            </a:r>
            <a:r>
              <a:rPr lang="en-IN" dirty="0" err="1">
                <a:solidFill>
                  <a:srgbClr val="000000"/>
                </a:solidFill>
                <a:latin typeface="Century" panose="02040604050505020304" pitchFamily="18" charset="0"/>
              </a:rPr>
              <a:t>Rs</a:t>
            </a:r>
            <a:r>
              <a:rPr lang="en-IN" dirty="0">
                <a:solidFill>
                  <a:srgbClr val="000000"/>
                </a:solidFill>
                <a:latin typeface="Century" panose="02040604050505020304" pitchFamily="18" charset="0"/>
              </a:rPr>
              <a:t> 1000/-</a:t>
            </a:r>
          </a:p>
          <a:p>
            <a:r>
              <a:rPr lang="en-IN" dirty="0">
                <a:solidFill>
                  <a:srgbClr val="000000"/>
                </a:solidFill>
                <a:latin typeface="Century" panose="02040604050505020304" pitchFamily="18" charset="0"/>
              </a:rPr>
              <a:t>4.LABOUR CHARGES –</a:t>
            </a:r>
            <a:r>
              <a:rPr lang="en-IN" dirty="0" err="1">
                <a:solidFill>
                  <a:srgbClr val="000000"/>
                </a:solidFill>
                <a:latin typeface="Century" panose="02040604050505020304" pitchFamily="18" charset="0"/>
              </a:rPr>
              <a:t>Rs</a:t>
            </a:r>
            <a:r>
              <a:rPr lang="en-IN" dirty="0">
                <a:solidFill>
                  <a:srgbClr val="000000"/>
                </a:solidFill>
                <a:latin typeface="Century" panose="02040604050505020304" pitchFamily="18" charset="0"/>
              </a:rPr>
              <a:t> 8,000/-</a:t>
            </a:r>
          </a:p>
          <a:p>
            <a:endParaRPr lang="en-IN" dirty="0">
              <a:solidFill>
                <a:srgbClr val="000000"/>
              </a:solidFill>
              <a:latin typeface="Century" panose="02040604050505020304" pitchFamily="18" charset="0"/>
            </a:endParaRPr>
          </a:p>
          <a:p>
            <a:r>
              <a:rPr lang="en-US" dirty="0">
                <a:solidFill>
                  <a:srgbClr val="000000"/>
                </a:solidFill>
                <a:highlight>
                  <a:srgbClr val="FFFF00"/>
                </a:highlight>
                <a:latin typeface="Century" panose="02040604050505020304" pitchFamily="18" charset="0"/>
              </a:rPr>
              <a:t>OPTIONS:</a:t>
            </a:r>
          </a:p>
          <a:p>
            <a:r>
              <a:rPr lang="en-US" dirty="0">
                <a:solidFill>
                  <a:srgbClr val="000000"/>
                </a:solidFill>
                <a:latin typeface="Century" panose="02040604050505020304" pitchFamily="18" charset="0"/>
              </a:rPr>
              <a:t>A.Rs 70000 </a:t>
            </a:r>
          </a:p>
          <a:p>
            <a:r>
              <a:rPr lang="en-US" dirty="0">
                <a:solidFill>
                  <a:srgbClr val="000000"/>
                </a:solidFill>
                <a:latin typeface="Century" panose="02040604050505020304" pitchFamily="18" charset="0"/>
              </a:rPr>
              <a:t>B. </a:t>
            </a:r>
            <a:r>
              <a:rPr lang="en-US" dirty="0" err="1">
                <a:solidFill>
                  <a:srgbClr val="000000"/>
                </a:solidFill>
                <a:latin typeface="Century" panose="02040604050505020304" pitchFamily="18" charset="0"/>
              </a:rPr>
              <a:t>Rs</a:t>
            </a:r>
            <a:r>
              <a:rPr lang="en-US" dirty="0">
                <a:solidFill>
                  <a:srgbClr val="000000"/>
                </a:solidFill>
                <a:latin typeface="Century" panose="02040604050505020304" pitchFamily="18" charset="0"/>
              </a:rPr>
              <a:t> 66500 </a:t>
            </a:r>
          </a:p>
          <a:p>
            <a:r>
              <a:rPr lang="en-US" dirty="0">
                <a:solidFill>
                  <a:srgbClr val="000000"/>
                </a:solidFill>
                <a:latin typeface="Century" panose="02040604050505020304" pitchFamily="18" charset="0"/>
              </a:rPr>
              <a:t>C.Rs 67000 </a:t>
            </a:r>
          </a:p>
          <a:p>
            <a:r>
              <a:rPr lang="en-US" dirty="0">
                <a:solidFill>
                  <a:srgbClr val="000000"/>
                </a:solidFill>
                <a:latin typeface="Century" panose="02040604050505020304" pitchFamily="18" charset="0"/>
              </a:rPr>
              <a:t>D. </a:t>
            </a:r>
            <a:r>
              <a:rPr lang="en-US" dirty="0" err="1">
                <a:solidFill>
                  <a:srgbClr val="000000"/>
                </a:solidFill>
                <a:latin typeface="Century" panose="02040604050505020304" pitchFamily="18" charset="0"/>
              </a:rPr>
              <a:t>Rs</a:t>
            </a:r>
            <a:r>
              <a:rPr lang="en-US" dirty="0">
                <a:solidFill>
                  <a:srgbClr val="000000"/>
                </a:solidFill>
                <a:latin typeface="Century" panose="02040604050505020304" pitchFamily="18" charset="0"/>
              </a:rPr>
              <a:t> 66400 </a:t>
            </a:r>
          </a:p>
          <a:p>
            <a:r>
              <a:rPr lang="en-US" dirty="0">
                <a:solidFill>
                  <a:srgbClr val="000000"/>
                </a:solidFill>
                <a:latin typeface="Century" panose="02040604050505020304" pitchFamily="18" charset="0"/>
              </a:rPr>
              <a:t>E. NONE OF THE ABOVE</a:t>
            </a:r>
            <a:endParaRPr lang="en-IN" dirty="0"/>
          </a:p>
        </p:txBody>
      </p:sp>
    </p:spTree>
    <p:extLst>
      <p:ext uri="{BB962C8B-B14F-4D97-AF65-F5344CB8AC3E}">
        <p14:creationId xmlns:p14="http://schemas.microsoft.com/office/powerpoint/2010/main" val="38457942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7655" y="259485"/>
            <a:ext cx="11876690" cy="6370975"/>
          </a:xfrm>
          <a:prstGeom prst="rect">
            <a:avLst/>
          </a:prstGeom>
        </p:spPr>
        <p:txBody>
          <a:bodyPr wrap="square">
            <a:spAutoFit/>
          </a:bodyPr>
          <a:lstStyle/>
          <a:p>
            <a:pPr algn="ctr"/>
            <a:r>
              <a:rPr lang="en-US" sz="2400" dirty="0">
                <a:solidFill>
                  <a:srgbClr val="00B0F0"/>
                </a:solidFill>
                <a:latin typeface="Century" panose="02040604050505020304" pitchFamily="18" charset="0"/>
              </a:rPr>
              <a:t>QUESTION 2 </a:t>
            </a:r>
          </a:p>
          <a:p>
            <a:endParaRPr lang="en-US" sz="2400" dirty="0">
              <a:solidFill>
                <a:srgbClr val="000000"/>
              </a:solidFill>
              <a:latin typeface="Century" panose="02040604050505020304" pitchFamily="18" charset="0"/>
            </a:endParaRPr>
          </a:p>
          <a:p>
            <a:r>
              <a:rPr lang="en-US" sz="2000" dirty="0">
                <a:solidFill>
                  <a:srgbClr val="000000"/>
                </a:solidFill>
                <a:latin typeface="Century" panose="02040604050505020304" pitchFamily="18" charset="0"/>
              </a:rPr>
              <a:t>A PRIVATE CAR COVERED UNDER PACKAGE POLICY WITH 1358 CC MET WITH AN ACCIDENT ON 10.03.2023 . THE IDV OF THE VEHICLE IS 6,00,000/-.THE DATE OF REGISTRATION OF THE VEHICLE IS 01.01.2015.THE TOTAL REPAIR COST FOR THE VEHICLE IS RS 300,000/-.THE BIFURCATION FOR THE ASSESED REPAIR LOSS IS AS FOLLOWS;</a:t>
            </a:r>
          </a:p>
          <a:p>
            <a:r>
              <a:rPr lang="en-IN" sz="2000" dirty="0">
                <a:solidFill>
                  <a:srgbClr val="000000"/>
                </a:solidFill>
                <a:latin typeface="Century" panose="02040604050505020304" pitchFamily="18" charset="0"/>
              </a:rPr>
              <a:t>1.METAL PARTS –</a:t>
            </a:r>
            <a:r>
              <a:rPr lang="en-IN" sz="2000" dirty="0" err="1">
                <a:solidFill>
                  <a:srgbClr val="000000"/>
                </a:solidFill>
                <a:latin typeface="Century" panose="02040604050505020304" pitchFamily="18" charset="0"/>
              </a:rPr>
              <a:t>Rs</a:t>
            </a:r>
            <a:r>
              <a:rPr lang="en-IN" sz="2000" dirty="0">
                <a:solidFill>
                  <a:srgbClr val="000000"/>
                </a:solidFill>
                <a:latin typeface="Century" panose="02040604050505020304" pitchFamily="18" charset="0"/>
              </a:rPr>
              <a:t> 60,000/-</a:t>
            </a:r>
          </a:p>
          <a:p>
            <a:r>
              <a:rPr lang="en-IN" sz="2000" dirty="0">
                <a:solidFill>
                  <a:srgbClr val="000000"/>
                </a:solidFill>
                <a:latin typeface="Century" panose="02040604050505020304" pitchFamily="18" charset="0"/>
              </a:rPr>
              <a:t>2.RUBBER PARTS –</a:t>
            </a:r>
            <a:r>
              <a:rPr lang="en-IN" sz="2000" dirty="0" err="1">
                <a:solidFill>
                  <a:srgbClr val="000000"/>
                </a:solidFill>
                <a:latin typeface="Century" panose="02040604050505020304" pitchFamily="18" charset="0"/>
              </a:rPr>
              <a:t>Rs</a:t>
            </a:r>
            <a:r>
              <a:rPr lang="en-IN" sz="2000" dirty="0">
                <a:solidFill>
                  <a:srgbClr val="000000"/>
                </a:solidFill>
                <a:latin typeface="Century" panose="02040604050505020304" pitchFamily="18" charset="0"/>
              </a:rPr>
              <a:t> 40,000/-</a:t>
            </a:r>
          </a:p>
          <a:p>
            <a:r>
              <a:rPr lang="en-IN" sz="2000" dirty="0">
                <a:solidFill>
                  <a:srgbClr val="000000"/>
                </a:solidFill>
                <a:latin typeface="Century" panose="02040604050505020304" pitchFamily="18" charset="0"/>
              </a:rPr>
              <a:t>3.GLASS PARTS –</a:t>
            </a:r>
            <a:r>
              <a:rPr lang="en-IN" sz="2000" dirty="0" err="1">
                <a:solidFill>
                  <a:srgbClr val="000000"/>
                </a:solidFill>
                <a:latin typeface="Century" panose="02040604050505020304" pitchFamily="18" charset="0"/>
              </a:rPr>
              <a:t>Rs</a:t>
            </a:r>
            <a:r>
              <a:rPr lang="en-IN" sz="2000" dirty="0">
                <a:solidFill>
                  <a:srgbClr val="000000"/>
                </a:solidFill>
                <a:latin typeface="Century" panose="02040604050505020304" pitchFamily="18" charset="0"/>
              </a:rPr>
              <a:t> 30,000/-</a:t>
            </a:r>
          </a:p>
          <a:p>
            <a:r>
              <a:rPr lang="en-IN" sz="2000" dirty="0">
                <a:solidFill>
                  <a:srgbClr val="000000"/>
                </a:solidFill>
                <a:latin typeface="Century" panose="02040604050505020304" pitchFamily="18" charset="0"/>
              </a:rPr>
              <a:t>4.LABOUR CHARGES –</a:t>
            </a:r>
            <a:r>
              <a:rPr lang="en-IN" sz="2000" dirty="0" err="1">
                <a:solidFill>
                  <a:srgbClr val="000000"/>
                </a:solidFill>
                <a:latin typeface="Century" panose="02040604050505020304" pitchFamily="18" charset="0"/>
              </a:rPr>
              <a:t>Rs</a:t>
            </a:r>
            <a:r>
              <a:rPr lang="en-IN" sz="2000" dirty="0">
                <a:solidFill>
                  <a:srgbClr val="000000"/>
                </a:solidFill>
                <a:latin typeface="Century" panose="02040604050505020304" pitchFamily="18" charset="0"/>
              </a:rPr>
              <a:t> 70,000/-</a:t>
            </a:r>
          </a:p>
          <a:p>
            <a:r>
              <a:rPr lang="en-IN" sz="2000" dirty="0">
                <a:solidFill>
                  <a:srgbClr val="000000"/>
                </a:solidFill>
                <a:latin typeface="Century" panose="02040604050505020304" pitchFamily="18" charset="0"/>
              </a:rPr>
              <a:t>5.BATTERY COST –</a:t>
            </a:r>
            <a:r>
              <a:rPr lang="en-IN" sz="2000" dirty="0" err="1">
                <a:solidFill>
                  <a:srgbClr val="000000"/>
                </a:solidFill>
                <a:latin typeface="Century" panose="02040604050505020304" pitchFamily="18" charset="0"/>
              </a:rPr>
              <a:t>Rs</a:t>
            </a:r>
            <a:r>
              <a:rPr lang="en-IN" sz="2000" dirty="0">
                <a:solidFill>
                  <a:srgbClr val="000000"/>
                </a:solidFill>
                <a:latin typeface="Century" panose="02040604050505020304" pitchFamily="18" charset="0"/>
              </a:rPr>
              <a:t> 60,000/-</a:t>
            </a:r>
          </a:p>
          <a:p>
            <a:r>
              <a:rPr lang="en-IN" sz="2000" dirty="0">
                <a:solidFill>
                  <a:srgbClr val="000000"/>
                </a:solidFill>
                <a:latin typeface="Century" panose="02040604050505020304" pitchFamily="18" charset="0"/>
              </a:rPr>
              <a:t>6.PAINTING COST –</a:t>
            </a:r>
            <a:r>
              <a:rPr lang="en-IN" sz="2000" dirty="0" err="1">
                <a:solidFill>
                  <a:srgbClr val="000000"/>
                </a:solidFill>
                <a:latin typeface="Century" panose="02040604050505020304" pitchFamily="18" charset="0"/>
              </a:rPr>
              <a:t>Rs</a:t>
            </a:r>
            <a:r>
              <a:rPr lang="en-IN" sz="2000" dirty="0">
                <a:solidFill>
                  <a:srgbClr val="000000"/>
                </a:solidFill>
                <a:latin typeface="Century" panose="02040604050505020304" pitchFamily="18" charset="0"/>
              </a:rPr>
              <a:t> 40,000/-</a:t>
            </a:r>
          </a:p>
          <a:p>
            <a:r>
              <a:rPr lang="en-US" sz="2000" dirty="0">
                <a:solidFill>
                  <a:srgbClr val="000000"/>
                </a:solidFill>
                <a:latin typeface="Century" panose="02040604050505020304" pitchFamily="18" charset="0"/>
              </a:rPr>
              <a:t>WHAT IS TOTAL CLAIM PAYABLE TO THE CUSTOMER ?</a:t>
            </a:r>
          </a:p>
          <a:p>
            <a:r>
              <a:rPr lang="en-IN" sz="2000" dirty="0">
                <a:solidFill>
                  <a:srgbClr val="00B050"/>
                </a:solidFill>
                <a:latin typeface="Century" panose="02040604050505020304" pitchFamily="18" charset="0"/>
              </a:rPr>
              <a:t>OPTIONS:</a:t>
            </a:r>
          </a:p>
          <a:p>
            <a:r>
              <a:rPr lang="en-IN" sz="2000" dirty="0">
                <a:solidFill>
                  <a:srgbClr val="000000"/>
                </a:solidFill>
                <a:latin typeface="Century" panose="02040604050505020304" pitchFamily="18" charset="0"/>
              </a:rPr>
              <a:t>A.Rs 220000 </a:t>
            </a:r>
          </a:p>
          <a:p>
            <a:r>
              <a:rPr lang="en-IN" sz="2000" dirty="0">
                <a:solidFill>
                  <a:srgbClr val="000000"/>
                </a:solidFill>
                <a:latin typeface="Century" panose="02040604050505020304" pitchFamily="18" charset="0"/>
              </a:rPr>
              <a:t>B. Rs 223000 </a:t>
            </a:r>
          </a:p>
          <a:p>
            <a:r>
              <a:rPr lang="en-IN" sz="2000" dirty="0">
                <a:solidFill>
                  <a:srgbClr val="000000"/>
                </a:solidFill>
                <a:latin typeface="Century" panose="02040604050505020304" pitchFamily="18" charset="0"/>
              </a:rPr>
              <a:t>C. Rs 205000 </a:t>
            </a:r>
          </a:p>
          <a:p>
            <a:r>
              <a:rPr lang="en-IN" sz="2000" dirty="0">
                <a:solidFill>
                  <a:srgbClr val="000000"/>
                </a:solidFill>
                <a:latin typeface="Century" panose="02040604050505020304" pitchFamily="18" charset="0"/>
              </a:rPr>
              <a:t>D. Rs 204000 </a:t>
            </a:r>
          </a:p>
          <a:p>
            <a:r>
              <a:rPr lang="en-IN" sz="2000" dirty="0">
                <a:solidFill>
                  <a:srgbClr val="000000"/>
                </a:solidFill>
                <a:latin typeface="Century" panose="02040604050505020304" pitchFamily="18" charset="0"/>
              </a:rPr>
              <a:t>E. </a:t>
            </a:r>
            <a:r>
              <a:rPr lang="en-IN" sz="2000" dirty="0" err="1">
                <a:solidFill>
                  <a:srgbClr val="000000"/>
                </a:solidFill>
                <a:latin typeface="Century" panose="02040604050505020304" pitchFamily="18" charset="0"/>
              </a:rPr>
              <a:t>Rs</a:t>
            </a:r>
            <a:r>
              <a:rPr lang="en-IN" sz="2000" dirty="0">
                <a:solidFill>
                  <a:srgbClr val="000000"/>
                </a:solidFill>
                <a:latin typeface="Century" panose="02040604050505020304" pitchFamily="18" charset="0"/>
              </a:rPr>
              <a:t> 599000 </a:t>
            </a:r>
            <a:endParaRPr lang="en-IN" sz="2400" dirty="0"/>
          </a:p>
        </p:txBody>
      </p:sp>
    </p:spTree>
    <p:extLst>
      <p:ext uri="{BB962C8B-B14F-4D97-AF65-F5344CB8AC3E}">
        <p14:creationId xmlns:p14="http://schemas.microsoft.com/office/powerpoint/2010/main" val="8311857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1677338" cy="5909310"/>
          </a:xfrm>
          <a:prstGeom prst="rect">
            <a:avLst/>
          </a:prstGeom>
        </p:spPr>
        <p:txBody>
          <a:bodyPr wrap="square">
            <a:spAutoFit/>
          </a:bodyPr>
          <a:lstStyle/>
          <a:p>
            <a:r>
              <a:rPr lang="en-IN" sz="3600" dirty="0">
                <a:solidFill>
                  <a:srgbClr val="000000"/>
                </a:solidFill>
                <a:latin typeface="Franklin Gothic Medium Cond" panose="020B0606030402020204" pitchFamily="34" charset="0"/>
              </a:rPr>
              <a:t>                                   </a:t>
            </a:r>
            <a:r>
              <a:rPr lang="en-IN" sz="3600" dirty="0">
                <a:solidFill>
                  <a:srgbClr val="FF0000"/>
                </a:solidFill>
                <a:latin typeface="Franklin Gothic Medium Cond" panose="020B0606030402020204" pitchFamily="34" charset="0"/>
              </a:rPr>
              <a:t>ANSWERS</a:t>
            </a:r>
          </a:p>
          <a:p>
            <a:endParaRPr lang="en-IN" sz="3600" dirty="0">
              <a:solidFill>
                <a:srgbClr val="000000"/>
              </a:solidFill>
              <a:latin typeface="Franklin Gothic Medium Cond" panose="020B0606030402020204" pitchFamily="34" charset="0"/>
            </a:endParaRPr>
          </a:p>
          <a:p>
            <a:r>
              <a:rPr lang="en-US" dirty="0">
                <a:solidFill>
                  <a:srgbClr val="FF0000"/>
                </a:solidFill>
                <a:latin typeface="Century" panose="02040604050505020304" pitchFamily="18" charset="0"/>
              </a:rPr>
              <a:t>ANSWER 1 </a:t>
            </a:r>
            <a:r>
              <a:rPr lang="en-US" dirty="0">
                <a:solidFill>
                  <a:srgbClr val="000000"/>
                </a:solidFill>
                <a:latin typeface="Century" panose="02040604050505020304" pitchFamily="18" charset="0"/>
              </a:rPr>
              <a:t>–AGE OF VEHICLE AT TIME OF ACCIDENT –6MONTHS-12 MONTHS</a:t>
            </a:r>
          </a:p>
          <a:p>
            <a:r>
              <a:rPr lang="en-IN" dirty="0">
                <a:solidFill>
                  <a:srgbClr val="000000"/>
                </a:solidFill>
                <a:latin typeface="Century" panose="02040604050505020304" pitchFamily="18" charset="0"/>
              </a:rPr>
              <a:t>Metal Depreciation –5%</a:t>
            </a:r>
          </a:p>
          <a:p>
            <a:r>
              <a:rPr lang="en-IN" dirty="0">
                <a:solidFill>
                  <a:srgbClr val="000000"/>
                </a:solidFill>
                <a:latin typeface="Century" panose="02040604050505020304" pitchFamily="18" charset="0"/>
              </a:rPr>
              <a:t>Plastic Depreciation –50%</a:t>
            </a:r>
          </a:p>
          <a:p>
            <a:r>
              <a:rPr lang="en-IN" dirty="0">
                <a:solidFill>
                  <a:srgbClr val="000000"/>
                </a:solidFill>
                <a:latin typeface="Century" panose="02040604050505020304" pitchFamily="18" charset="0"/>
              </a:rPr>
              <a:t>Glass Depreciation –NIL</a:t>
            </a:r>
          </a:p>
          <a:p>
            <a:r>
              <a:rPr lang="en-US" dirty="0">
                <a:solidFill>
                  <a:srgbClr val="000000"/>
                </a:solidFill>
                <a:latin typeface="Century" panose="02040604050505020304" pitchFamily="18" charset="0"/>
              </a:rPr>
              <a:t>Hence Loss Payable –Metal –57000 , Plastic-</a:t>
            </a:r>
            <a:r>
              <a:rPr lang="en-US" dirty="0" err="1">
                <a:solidFill>
                  <a:srgbClr val="000000"/>
                </a:solidFill>
                <a:latin typeface="Century" panose="02040604050505020304" pitchFamily="18" charset="0"/>
              </a:rPr>
              <a:t>Rs</a:t>
            </a:r>
            <a:r>
              <a:rPr lang="en-US" dirty="0">
                <a:solidFill>
                  <a:srgbClr val="000000"/>
                </a:solidFill>
                <a:latin typeface="Century" panose="02040604050505020304" pitchFamily="18" charset="0"/>
              </a:rPr>
              <a:t> 500/-,Glass –</a:t>
            </a:r>
            <a:r>
              <a:rPr lang="en-US" dirty="0" err="1">
                <a:solidFill>
                  <a:srgbClr val="000000"/>
                </a:solidFill>
                <a:latin typeface="Century" panose="02040604050505020304" pitchFamily="18" charset="0"/>
              </a:rPr>
              <a:t>Rs</a:t>
            </a:r>
            <a:r>
              <a:rPr lang="en-US" dirty="0">
                <a:solidFill>
                  <a:srgbClr val="000000"/>
                </a:solidFill>
                <a:latin typeface="Century" panose="02040604050505020304" pitchFamily="18" charset="0"/>
              </a:rPr>
              <a:t> 1000/-, </a:t>
            </a:r>
            <a:r>
              <a:rPr lang="en-US" dirty="0" err="1">
                <a:solidFill>
                  <a:srgbClr val="000000"/>
                </a:solidFill>
                <a:latin typeface="Century" panose="02040604050505020304" pitchFamily="18" charset="0"/>
              </a:rPr>
              <a:t>Labour</a:t>
            </a:r>
            <a:r>
              <a:rPr lang="en-US" dirty="0">
                <a:solidFill>
                  <a:srgbClr val="000000"/>
                </a:solidFill>
                <a:latin typeface="Century" panose="02040604050505020304" pitchFamily="18" charset="0"/>
              </a:rPr>
              <a:t> –</a:t>
            </a:r>
            <a:r>
              <a:rPr lang="en-US" dirty="0" err="1">
                <a:solidFill>
                  <a:srgbClr val="000000"/>
                </a:solidFill>
                <a:latin typeface="Century" panose="02040604050505020304" pitchFamily="18" charset="0"/>
              </a:rPr>
              <a:t>Rs</a:t>
            </a:r>
            <a:r>
              <a:rPr lang="en-US" dirty="0">
                <a:solidFill>
                  <a:srgbClr val="000000"/>
                </a:solidFill>
                <a:latin typeface="Century" panose="02040604050505020304" pitchFamily="18" charset="0"/>
              </a:rPr>
              <a:t> 8000/-= </a:t>
            </a:r>
            <a:r>
              <a:rPr lang="en-US" dirty="0" err="1">
                <a:solidFill>
                  <a:srgbClr val="000000"/>
                </a:solidFill>
                <a:latin typeface="Century" panose="02040604050505020304" pitchFamily="18" charset="0"/>
              </a:rPr>
              <a:t>Rs</a:t>
            </a:r>
            <a:r>
              <a:rPr lang="en-US" dirty="0">
                <a:solidFill>
                  <a:srgbClr val="000000"/>
                </a:solidFill>
                <a:latin typeface="Century" panose="02040604050505020304" pitchFamily="18" charset="0"/>
              </a:rPr>
              <a:t> 66500/-</a:t>
            </a:r>
          </a:p>
          <a:p>
            <a:r>
              <a:rPr lang="en-IN" dirty="0">
                <a:solidFill>
                  <a:srgbClr val="000000"/>
                </a:solidFill>
                <a:latin typeface="Century" panose="02040604050505020304" pitchFamily="18" charset="0"/>
              </a:rPr>
              <a:t>Excess –</a:t>
            </a:r>
            <a:r>
              <a:rPr lang="en-IN" dirty="0" err="1">
                <a:solidFill>
                  <a:srgbClr val="000000"/>
                </a:solidFill>
                <a:latin typeface="Century" panose="02040604050505020304" pitchFamily="18" charset="0"/>
              </a:rPr>
              <a:t>Rs</a:t>
            </a:r>
            <a:r>
              <a:rPr lang="en-IN" dirty="0">
                <a:solidFill>
                  <a:srgbClr val="000000"/>
                </a:solidFill>
                <a:latin typeface="Century" panose="02040604050505020304" pitchFamily="18" charset="0"/>
              </a:rPr>
              <a:t> 100/-</a:t>
            </a:r>
          </a:p>
          <a:p>
            <a:r>
              <a:rPr lang="en-IN" dirty="0">
                <a:solidFill>
                  <a:srgbClr val="000000"/>
                </a:solidFill>
                <a:latin typeface="Century" panose="02040604050505020304" pitchFamily="18" charset="0"/>
              </a:rPr>
              <a:t>Claim Payable –Rs 66400/-</a:t>
            </a:r>
          </a:p>
          <a:p>
            <a:endParaRPr lang="en-IN" dirty="0">
              <a:solidFill>
                <a:srgbClr val="000000"/>
              </a:solidFill>
              <a:latin typeface="Century" panose="02040604050505020304" pitchFamily="18" charset="0"/>
            </a:endParaRPr>
          </a:p>
          <a:p>
            <a:r>
              <a:rPr lang="en-US" dirty="0">
                <a:solidFill>
                  <a:srgbClr val="FF0000"/>
                </a:solidFill>
                <a:latin typeface="Century" panose="02040604050505020304" pitchFamily="18" charset="0"/>
              </a:rPr>
              <a:t>ANSWER 2</a:t>
            </a:r>
            <a:r>
              <a:rPr lang="en-US" dirty="0">
                <a:solidFill>
                  <a:srgbClr val="000000"/>
                </a:solidFill>
                <a:latin typeface="Century" panose="02040604050505020304" pitchFamily="18" charset="0"/>
              </a:rPr>
              <a:t>-AGE OF VEHICLE AT TIME OF ACCIDENT –8-9 Years</a:t>
            </a:r>
          </a:p>
          <a:p>
            <a:r>
              <a:rPr lang="en-IN" dirty="0">
                <a:solidFill>
                  <a:srgbClr val="000000"/>
                </a:solidFill>
                <a:latin typeface="Century" panose="02040604050505020304" pitchFamily="18" charset="0"/>
              </a:rPr>
              <a:t>Metal Depreciation –40% </a:t>
            </a:r>
          </a:p>
          <a:p>
            <a:r>
              <a:rPr lang="en-IN" dirty="0">
                <a:solidFill>
                  <a:srgbClr val="000000"/>
                </a:solidFill>
                <a:latin typeface="Century" panose="02040604050505020304" pitchFamily="18" charset="0"/>
              </a:rPr>
              <a:t>Plastic Depreciation –50%</a:t>
            </a:r>
          </a:p>
          <a:p>
            <a:r>
              <a:rPr lang="en-IN" dirty="0">
                <a:solidFill>
                  <a:srgbClr val="000000"/>
                </a:solidFill>
                <a:latin typeface="Century" panose="02040604050505020304" pitchFamily="18" charset="0"/>
              </a:rPr>
              <a:t>Glass Depreciation –NIL</a:t>
            </a:r>
          </a:p>
          <a:p>
            <a:r>
              <a:rPr lang="en-US" dirty="0">
                <a:solidFill>
                  <a:srgbClr val="000000"/>
                </a:solidFill>
                <a:latin typeface="Century" panose="02040604050505020304" pitchFamily="18" charset="0"/>
              </a:rPr>
              <a:t>Painting depreciation –12.5% on Painting cost</a:t>
            </a:r>
          </a:p>
          <a:p>
            <a:r>
              <a:rPr lang="en-US" dirty="0">
                <a:solidFill>
                  <a:srgbClr val="000000"/>
                </a:solidFill>
                <a:latin typeface="Century" panose="02040604050505020304" pitchFamily="18" charset="0"/>
              </a:rPr>
              <a:t>Hence Loss Payable –Metal –36000 , Plastic-</a:t>
            </a:r>
            <a:r>
              <a:rPr lang="en-US" dirty="0" err="1">
                <a:solidFill>
                  <a:srgbClr val="000000"/>
                </a:solidFill>
                <a:latin typeface="Century" panose="02040604050505020304" pitchFamily="18" charset="0"/>
              </a:rPr>
              <a:t>Rs</a:t>
            </a:r>
            <a:r>
              <a:rPr lang="en-US" dirty="0">
                <a:solidFill>
                  <a:srgbClr val="000000"/>
                </a:solidFill>
                <a:latin typeface="Century" panose="02040604050505020304" pitchFamily="18" charset="0"/>
              </a:rPr>
              <a:t> 20000/-,Glass –</a:t>
            </a:r>
            <a:r>
              <a:rPr lang="en-US" dirty="0" err="1">
                <a:solidFill>
                  <a:srgbClr val="000000"/>
                </a:solidFill>
                <a:latin typeface="Century" panose="02040604050505020304" pitchFamily="18" charset="0"/>
              </a:rPr>
              <a:t>Rs</a:t>
            </a:r>
            <a:r>
              <a:rPr lang="en-US" dirty="0">
                <a:solidFill>
                  <a:srgbClr val="000000"/>
                </a:solidFill>
                <a:latin typeface="Century" panose="02040604050505020304" pitchFamily="18" charset="0"/>
              </a:rPr>
              <a:t> 30000/-, </a:t>
            </a:r>
            <a:r>
              <a:rPr lang="en-US" dirty="0" err="1">
                <a:solidFill>
                  <a:srgbClr val="000000"/>
                </a:solidFill>
                <a:latin typeface="Century" panose="02040604050505020304" pitchFamily="18" charset="0"/>
              </a:rPr>
              <a:t>Labour</a:t>
            </a:r>
            <a:r>
              <a:rPr lang="en-US" dirty="0">
                <a:solidFill>
                  <a:srgbClr val="000000"/>
                </a:solidFill>
                <a:latin typeface="Century" panose="02040604050505020304" pitchFamily="18" charset="0"/>
              </a:rPr>
              <a:t> –</a:t>
            </a:r>
            <a:r>
              <a:rPr lang="en-US" dirty="0" err="1">
                <a:solidFill>
                  <a:srgbClr val="000000"/>
                </a:solidFill>
                <a:latin typeface="Century" panose="02040604050505020304" pitchFamily="18" charset="0"/>
              </a:rPr>
              <a:t>Rs</a:t>
            </a:r>
            <a:r>
              <a:rPr lang="en-US" dirty="0">
                <a:solidFill>
                  <a:srgbClr val="000000"/>
                </a:solidFill>
                <a:latin typeface="Century" panose="02040604050505020304" pitchFamily="18" charset="0"/>
              </a:rPr>
              <a:t> 70000/-,Battery-</a:t>
            </a:r>
            <a:r>
              <a:rPr lang="en-US" dirty="0" err="1">
                <a:solidFill>
                  <a:srgbClr val="000000"/>
                </a:solidFill>
                <a:latin typeface="Century" panose="02040604050505020304" pitchFamily="18" charset="0"/>
              </a:rPr>
              <a:t>Rs</a:t>
            </a:r>
            <a:r>
              <a:rPr lang="en-US" dirty="0">
                <a:solidFill>
                  <a:srgbClr val="000000"/>
                </a:solidFill>
                <a:latin typeface="Century" panose="02040604050505020304" pitchFamily="18" charset="0"/>
              </a:rPr>
              <a:t> 30000/-,Painting –.</a:t>
            </a:r>
            <a:r>
              <a:rPr lang="en-US" dirty="0" err="1">
                <a:solidFill>
                  <a:srgbClr val="000000"/>
                </a:solidFill>
                <a:latin typeface="Century" panose="02040604050505020304" pitchFamily="18" charset="0"/>
              </a:rPr>
              <a:t>Rs</a:t>
            </a:r>
            <a:r>
              <a:rPr lang="en-US" dirty="0">
                <a:solidFill>
                  <a:srgbClr val="000000"/>
                </a:solidFill>
                <a:latin typeface="Century" panose="02040604050505020304" pitchFamily="18" charset="0"/>
              </a:rPr>
              <a:t> 35000/-= </a:t>
            </a:r>
            <a:r>
              <a:rPr lang="en-US" dirty="0" err="1">
                <a:solidFill>
                  <a:srgbClr val="000000"/>
                </a:solidFill>
                <a:latin typeface="Century" panose="02040604050505020304" pitchFamily="18" charset="0"/>
              </a:rPr>
              <a:t>Rs</a:t>
            </a:r>
            <a:r>
              <a:rPr lang="en-US" dirty="0">
                <a:solidFill>
                  <a:srgbClr val="000000"/>
                </a:solidFill>
                <a:latin typeface="Century" panose="02040604050505020304" pitchFamily="18" charset="0"/>
              </a:rPr>
              <a:t> 221000/-</a:t>
            </a:r>
          </a:p>
          <a:p>
            <a:r>
              <a:rPr lang="en-IN" dirty="0">
                <a:solidFill>
                  <a:srgbClr val="000000"/>
                </a:solidFill>
                <a:latin typeface="Century" panose="02040604050505020304" pitchFamily="18" charset="0"/>
              </a:rPr>
              <a:t>Excess –</a:t>
            </a:r>
            <a:r>
              <a:rPr lang="en-IN" dirty="0" err="1">
                <a:solidFill>
                  <a:srgbClr val="000000"/>
                </a:solidFill>
                <a:latin typeface="Century" panose="02040604050505020304" pitchFamily="18" charset="0"/>
              </a:rPr>
              <a:t>Rs</a:t>
            </a:r>
            <a:r>
              <a:rPr lang="en-IN" dirty="0">
                <a:solidFill>
                  <a:srgbClr val="000000"/>
                </a:solidFill>
                <a:latin typeface="Century" panose="02040604050505020304" pitchFamily="18" charset="0"/>
              </a:rPr>
              <a:t> 1000/-</a:t>
            </a:r>
          </a:p>
          <a:p>
            <a:r>
              <a:rPr lang="en-IN" dirty="0">
                <a:solidFill>
                  <a:srgbClr val="000000"/>
                </a:solidFill>
                <a:latin typeface="Century" panose="02040604050505020304" pitchFamily="18" charset="0"/>
              </a:rPr>
              <a:t>Claim Payable –</a:t>
            </a:r>
            <a:r>
              <a:rPr lang="en-IN" dirty="0" err="1">
                <a:solidFill>
                  <a:srgbClr val="000000"/>
                </a:solidFill>
                <a:latin typeface="Century" panose="02040604050505020304" pitchFamily="18" charset="0"/>
              </a:rPr>
              <a:t>Rs</a:t>
            </a:r>
            <a:r>
              <a:rPr lang="en-IN" dirty="0">
                <a:solidFill>
                  <a:srgbClr val="000000"/>
                </a:solidFill>
                <a:latin typeface="Century" panose="02040604050505020304" pitchFamily="18" charset="0"/>
              </a:rPr>
              <a:t> 220000/-</a:t>
            </a:r>
            <a:endParaRPr lang="en-IN" dirty="0"/>
          </a:p>
        </p:txBody>
      </p:sp>
    </p:spTree>
    <p:extLst>
      <p:ext uri="{BB962C8B-B14F-4D97-AF65-F5344CB8AC3E}">
        <p14:creationId xmlns:p14="http://schemas.microsoft.com/office/powerpoint/2010/main" val="2127830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3DCCC24-B171-4FC7-8CED-0B629B7FE898}"/>
              </a:ext>
            </a:extLst>
          </p:cNvPr>
          <p:cNvSpPr/>
          <p:nvPr/>
        </p:nvSpPr>
        <p:spPr>
          <a:xfrm>
            <a:off x="-1923393" y="-97221"/>
            <a:ext cx="14115393" cy="705244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IN" sz="2400" b="0" i="0" u="none" strike="noStrike" baseline="0" dirty="0">
                <a:solidFill>
                  <a:srgbClr val="FF0000"/>
                </a:solidFill>
                <a:latin typeface="Century" panose="02040604050505020304" pitchFamily="18" charset="0"/>
              </a:rPr>
              <a:t>OD CLAIMS</a:t>
            </a:r>
          </a:p>
          <a:p>
            <a:pPr algn="ctr"/>
            <a:r>
              <a:rPr lang="en-US" sz="2400" b="0" i="0" u="none" strike="noStrike" baseline="0" dirty="0">
                <a:solidFill>
                  <a:srgbClr val="00B0F0"/>
                </a:solidFill>
                <a:latin typeface="Century" panose="02040604050505020304" pitchFamily="18" charset="0"/>
              </a:rPr>
              <a:t>•Claim documents for Accidental claim ( All type of vehicles ) </a:t>
            </a:r>
            <a:endParaRPr lang="en-US" sz="1800" b="0" i="0" u="none" strike="noStrike" baseline="0" dirty="0">
              <a:solidFill>
                <a:srgbClr val="000000"/>
              </a:solidFill>
              <a:latin typeface="Century" panose="02040604050505020304" pitchFamily="18" charset="0"/>
            </a:endParaRPr>
          </a:p>
          <a:p>
            <a:r>
              <a:rPr lang="en-US" sz="1800" b="0" i="0" u="none" strike="noStrike" baseline="0" dirty="0">
                <a:solidFill>
                  <a:srgbClr val="000000"/>
                </a:solidFill>
                <a:latin typeface="Century" panose="02040604050505020304" pitchFamily="18" charset="0"/>
              </a:rPr>
              <a:t>•1. Claim Intimation Letter and Claim Form </a:t>
            </a:r>
          </a:p>
          <a:p>
            <a:r>
              <a:rPr lang="en-US" sz="1800" b="0" i="0" u="none" strike="noStrike" baseline="0" dirty="0">
                <a:solidFill>
                  <a:srgbClr val="000000"/>
                </a:solidFill>
                <a:latin typeface="Century" panose="02040604050505020304" pitchFamily="18" charset="0"/>
              </a:rPr>
              <a:t>•2. Copy of Repair Estimate </a:t>
            </a:r>
          </a:p>
          <a:p>
            <a:r>
              <a:rPr lang="en-US" sz="1800" b="0" i="0" u="none" strike="noStrike" baseline="0" dirty="0">
                <a:solidFill>
                  <a:srgbClr val="000000"/>
                </a:solidFill>
                <a:latin typeface="Century" panose="02040604050505020304" pitchFamily="18" charset="0"/>
              </a:rPr>
              <a:t>•3. Registration Certificate of the Vehicle </a:t>
            </a:r>
          </a:p>
          <a:p>
            <a:r>
              <a:rPr lang="en-US" sz="1800" b="0" i="0" u="none" strike="noStrike" baseline="0" dirty="0">
                <a:solidFill>
                  <a:srgbClr val="000000"/>
                </a:solidFill>
                <a:latin typeface="Century" panose="02040604050505020304" pitchFamily="18" charset="0"/>
              </a:rPr>
              <a:t>•4. Driving </a:t>
            </a:r>
            <a:r>
              <a:rPr lang="en-US" sz="1800" b="0" i="0" u="none" strike="noStrike" baseline="0" dirty="0" err="1">
                <a:solidFill>
                  <a:srgbClr val="000000"/>
                </a:solidFill>
                <a:latin typeface="Century" panose="02040604050505020304" pitchFamily="18" charset="0"/>
              </a:rPr>
              <a:t>Licence</a:t>
            </a:r>
            <a:r>
              <a:rPr lang="en-US" sz="1800" b="0" i="0" u="none" strike="noStrike" baseline="0" dirty="0">
                <a:solidFill>
                  <a:srgbClr val="000000"/>
                </a:solidFill>
                <a:latin typeface="Century" panose="02040604050505020304" pitchFamily="18" charset="0"/>
              </a:rPr>
              <a:t> of the driver on the wheels at the time of accident </a:t>
            </a:r>
          </a:p>
          <a:p>
            <a:r>
              <a:rPr lang="en-IN" sz="1800" b="0" i="0" u="none" strike="noStrike" baseline="0" dirty="0">
                <a:solidFill>
                  <a:srgbClr val="000000"/>
                </a:solidFill>
                <a:latin typeface="Century" panose="02040604050505020304" pitchFamily="18" charset="0"/>
              </a:rPr>
              <a:t>•5. Surveyor’s Assessment Report </a:t>
            </a:r>
          </a:p>
          <a:p>
            <a:r>
              <a:rPr lang="en-US" sz="1800" b="0" i="0" u="none" strike="noStrike" baseline="0" dirty="0">
                <a:solidFill>
                  <a:srgbClr val="000000"/>
                </a:solidFill>
                <a:latin typeface="Century" panose="02040604050505020304" pitchFamily="18" charset="0"/>
              </a:rPr>
              <a:t>•6. Repair Bills and Payment Receipts </a:t>
            </a:r>
          </a:p>
          <a:p>
            <a:r>
              <a:rPr lang="en-IN" sz="1800" b="0" i="0" u="none" strike="noStrike" baseline="0" dirty="0">
                <a:solidFill>
                  <a:srgbClr val="000000"/>
                </a:solidFill>
                <a:latin typeface="Century" panose="02040604050505020304" pitchFamily="18" charset="0"/>
              </a:rPr>
              <a:t>•7. Discharge Voucher </a:t>
            </a:r>
          </a:p>
          <a:p>
            <a:r>
              <a:rPr lang="en-IN" sz="1800" b="0" i="0" u="none" strike="noStrike" baseline="0" dirty="0">
                <a:solidFill>
                  <a:srgbClr val="000000"/>
                </a:solidFill>
                <a:latin typeface="Century" panose="02040604050505020304" pitchFamily="18" charset="0"/>
              </a:rPr>
              <a:t>•Additional documents for Commercial Vehicles –</a:t>
            </a:r>
          </a:p>
          <a:p>
            <a:r>
              <a:rPr lang="en-IN" sz="1800" b="0" i="0" u="none" strike="noStrike" baseline="0" dirty="0">
                <a:solidFill>
                  <a:srgbClr val="000000"/>
                </a:solidFill>
                <a:latin typeface="Century" panose="02040604050505020304" pitchFamily="18" charset="0"/>
              </a:rPr>
              <a:t>•8. Fitness Certificate </a:t>
            </a:r>
          </a:p>
          <a:p>
            <a:r>
              <a:rPr lang="en-IN" sz="1800" b="0" i="0" u="none" strike="noStrike" baseline="0" dirty="0">
                <a:solidFill>
                  <a:srgbClr val="000000"/>
                </a:solidFill>
                <a:latin typeface="Century" panose="02040604050505020304" pitchFamily="18" charset="0"/>
              </a:rPr>
              <a:t>•9. Permit and Authorisation </a:t>
            </a:r>
          </a:p>
          <a:p>
            <a:r>
              <a:rPr lang="en-IN" sz="1800" b="0" i="0" u="none" strike="noStrike" baseline="0" dirty="0">
                <a:solidFill>
                  <a:srgbClr val="000000"/>
                </a:solidFill>
                <a:latin typeface="Century" panose="02040604050505020304" pitchFamily="18" charset="0"/>
              </a:rPr>
              <a:t>•10. Taxation Book </a:t>
            </a:r>
          </a:p>
          <a:p>
            <a:r>
              <a:rPr lang="en-US" sz="1800" b="0" i="0" u="none" strike="noStrike" baseline="0" dirty="0">
                <a:solidFill>
                  <a:srgbClr val="000000"/>
                </a:solidFill>
                <a:latin typeface="Century" panose="02040604050505020304" pitchFamily="18" charset="0"/>
              </a:rPr>
              <a:t>•11. Load Challan / Trip Sheet </a:t>
            </a:r>
          </a:p>
          <a:p>
            <a:r>
              <a:rPr lang="en-IN" sz="1800" b="0" i="0" u="none" strike="noStrike" baseline="0" dirty="0">
                <a:solidFill>
                  <a:srgbClr val="000000"/>
                </a:solidFill>
                <a:latin typeface="Century" panose="02040604050505020304" pitchFamily="18" charset="0"/>
              </a:rPr>
              <a:t>•12. Spot Survey Report </a:t>
            </a:r>
          </a:p>
          <a:p>
            <a:r>
              <a:rPr lang="en-US" sz="1800" b="0" i="0" u="none" strike="noStrike" baseline="0" dirty="0">
                <a:solidFill>
                  <a:srgbClr val="000000"/>
                </a:solidFill>
                <a:latin typeface="Century" panose="02040604050505020304" pitchFamily="18" charset="0"/>
              </a:rPr>
              <a:t>•</a:t>
            </a:r>
            <a:r>
              <a:rPr lang="en-US" sz="3200" b="0" i="0" u="none" strike="noStrike" baseline="0" dirty="0">
                <a:solidFill>
                  <a:srgbClr val="FF0000"/>
                </a:solidFill>
                <a:latin typeface="Century" panose="02040604050505020304" pitchFamily="18" charset="0"/>
              </a:rPr>
              <a:t>Claim documents for Vehicle Theft claim ( All type of vehicles ) </a:t>
            </a:r>
          </a:p>
          <a:p>
            <a:r>
              <a:rPr lang="en-US" sz="1800" b="0" i="0" u="none" strike="noStrike" baseline="0" dirty="0">
                <a:solidFill>
                  <a:srgbClr val="000000"/>
                </a:solidFill>
                <a:latin typeface="Century" panose="02040604050505020304" pitchFamily="18" charset="0"/>
              </a:rPr>
              <a:t>•1. Claim Intimation Letter and Claim Form </a:t>
            </a:r>
          </a:p>
          <a:p>
            <a:r>
              <a:rPr lang="en-IN" sz="1800" b="0" i="0" u="none" strike="noStrike" baseline="0" dirty="0">
                <a:solidFill>
                  <a:srgbClr val="000000"/>
                </a:solidFill>
                <a:latin typeface="Century" panose="02040604050505020304" pitchFamily="18" charset="0"/>
              </a:rPr>
              <a:t>•2. F.I.R. </a:t>
            </a:r>
          </a:p>
          <a:p>
            <a:r>
              <a:rPr lang="en-US" sz="1800" b="0" i="0" u="none" strike="noStrike" baseline="0" dirty="0">
                <a:solidFill>
                  <a:srgbClr val="000000"/>
                </a:solidFill>
                <a:latin typeface="Century" panose="02040604050505020304" pitchFamily="18" charset="0"/>
              </a:rPr>
              <a:t>•3. Final Report (Court Accepted copy) </a:t>
            </a:r>
          </a:p>
          <a:p>
            <a:r>
              <a:rPr lang="en-IN" sz="1800" b="0" i="0" u="none" strike="noStrike" baseline="0" dirty="0">
                <a:solidFill>
                  <a:srgbClr val="000000"/>
                </a:solidFill>
                <a:latin typeface="Century" panose="02040604050505020304" pitchFamily="18" charset="0"/>
              </a:rPr>
              <a:t>•4. Investigator’s Report </a:t>
            </a:r>
          </a:p>
          <a:p>
            <a:r>
              <a:rPr lang="en-IN" sz="1800" b="0" i="0" u="none" strike="noStrike" baseline="0" dirty="0">
                <a:solidFill>
                  <a:srgbClr val="000000"/>
                </a:solidFill>
                <a:latin typeface="Century" panose="02040604050505020304" pitchFamily="18" charset="0"/>
              </a:rPr>
              <a:t>•5. Letter of Subrogation </a:t>
            </a:r>
          </a:p>
          <a:p>
            <a:r>
              <a:rPr lang="en-US" sz="1800" b="0" i="0" u="none" strike="noStrike" baseline="0" dirty="0">
                <a:solidFill>
                  <a:srgbClr val="000000"/>
                </a:solidFill>
                <a:latin typeface="Century" panose="02040604050505020304" pitchFamily="18" charset="0"/>
              </a:rPr>
              <a:t>•6. Transfer of Registration Certificate of the Vehicle in the name of the co </a:t>
            </a:r>
          </a:p>
        </p:txBody>
      </p:sp>
    </p:spTree>
    <p:extLst>
      <p:ext uri="{BB962C8B-B14F-4D97-AF65-F5344CB8AC3E}">
        <p14:creationId xmlns:p14="http://schemas.microsoft.com/office/powerpoint/2010/main" val="13730412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062397-1952-43B9-A766-855CAC57D8D7}"/>
              </a:ext>
            </a:extLst>
          </p:cNvPr>
          <p:cNvSpPr/>
          <p:nvPr/>
        </p:nvSpPr>
        <p:spPr>
          <a:xfrm>
            <a:off x="-2070538" y="241738"/>
            <a:ext cx="14703972" cy="691580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l"/>
            <a:endParaRPr lang="en-IN" sz="1800" b="0" i="0" u="none" strike="noStrike" baseline="0" dirty="0">
              <a:solidFill>
                <a:srgbClr val="000000"/>
              </a:solidFill>
              <a:latin typeface="Century" panose="02040604050505020304" pitchFamily="18" charset="0"/>
            </a:endParaRPr>
          </a:p>
          <a:p>
            <a:pPr algn="ctr"/>
            <a:r>
              <a:rPr lang="en-US" sz="2400" b="0" i="0" u="none" strike="noStrike" baseline="0" dirty="0">
                <a:solidFill>
                  <a:srgbClr val="FF0000"/>
                </a:solidFill>
                <a:latin typeface="Century" panose="02040604050505020304" pitchFamily="18" charset="0"/>
              </a:rPr>
              <a:t>Amendment 1994 in MV Act 1988 (effective from 14-11-1994) </a:t>
            </a:r>
          </a:p>
          <a:p>
            <a:pPr algn="ctr"/>
            <a:endParaRPr lang="en-US" sz="2400" b="0" i="0" u="none" strike="noStrike" baseline="0" dirty="0">
              <a:solidFill>
                <a:srgbClr val="FF0000"/>
              </a:solidFill>
              <a:latin typeface="Century" panose="02040604050505020304" pitchFamily="18" charset="0"/>
            </a:endParaRPr>
          </a:p>
          <a:p>
            <a:r>
              <a:rPr lang="en-US" sz="1800" b="0" i="0" u="none" strike="noStrike" baseline="0" dirty="0">
                <a:solidFill>
                  <a:srgbClr val="000000"/>
                </a:solidFill>
                <a:latin typeface="Century" panose="02040604050505020304" pitchFamily="18" charset="0"/>
              </a:rPr>
              <a:t>•The word “Without Gear has been replaced with </a:t>
            </a:r>
            <a:r>
              <a:rPr lang="en-US" sz="1800" b="0" i="0" u="none" strike="noStrike" baseline="0" dirty="0" err="1">
                <a:solidFill>
                  <a:srgbClr val="000000"/>
                </a:solidFill>
                <a:latin typeface="Century" panose="02040604050505020304" pitchFamily="18" charset="0"/>
              </a:rPr>
              <a:t>upto</a:t>
            </a:r>
            <a:r>
              <a:rPr lang="en-US" sz="1800" b="0" i="0" u="none" strike="noStrike" baseline="0" dirty="0">
                <a:solidFill>
                  <a:srgbClr val="000000"/>
                </a:solidFill>
                <a:latin typeface="Century" panose="02040604050505020304" pitchFamily="18" charset="0"/>
              </a:rPr>
              <a:t> 50 CC” </a:t>
            </a:r>
          </a:p>
          <a:p>
            <a:r>
              <a:rPr lang="en-US" sz="1800" b="0" i="0" u="none" strike="noStrike" baseline="0" dirty="0">
                <a:solidFill>
                  <a:srgbClr val="000000"/>
                </a:solidFill>
                <a:latin typeface="Century" panose="02040604050505020304" pitchFamily="18" charset="0"/>
              </a:rPr>
              <a:t>•Medium Goods Vehicle/Medium Passenger Vehicle and Heavy Goods Vehicle/Heavy Passenger Vehicle have been replaced by a single entry “Transport Vehicle”. </a:t>
            </a:r>
          </a:p>
          <a:p>
            <a:endParaRPr lang="en-US" sz="1800" b="0" i="0" u="none" strike="noStrike" baseline="0" dirty="0">
              <a:solidFill>
                <a:srgbClr val="000000"/>
              </a:solidFill>
              <a:latin typeface="Century" panose="02040604050505020304" pitchFamily="18" charset="0"/>
            </a:endParaRPr>
          </a:p>
          <a:p>
            <a:pPr algn="ctr"/>
            <a:r>
              <a:rPr lang="en-IN" sz="2400" b="0" i="0" u="none" strike="noStrike" baseline="0" dirty="0">
                <a:solidFill>
                  <a:srgbClr val="FF0000"/>
                </a:solidFill>
                <a:latin typeface="Century" panose="02040604050505020304" pitchFamily="18" charset="0"/>
              </a:rPr>
              <a:t>•Registration Certificate </a:t>
            </a:r>
          </a:p>
          <a:p>
            <a:r>
              <a:rPr lang="en-US" sz="1800" b="0" i="0" u="none" strike="noStrike" baseline="0" dirty="0">
                <a:solidFill>
                  <a:srgbClr val="000000"/>
                </a:solidFill>
                <a:latin typeface="Century" panose="02040604050505020304" pitchFamily="18" charset="0"/>
              </a:rPr>
              <a:t>•Sec. 39 states that No person shall drive or permit any motor vehicle to be driven in any public place or in any other place unless the vehicle is registered in accordance with the Motor Vehicle Act, 1988. </a:t>
            </a:r>
          </a:p>
          <a:p>
            <a:r>
              <a:rPr lang="en-US" sz="1800" b="0" i="0" u="none" strike="noStrike" baseline="0" dirty="0">
                <a:solidFill>
                  <a:srgbClr val="000000"/>
                </a:solidFill>
                <a:latin typeface="Century" panose="02040604050505020304" pitchFamily="18" charset="0"/>
              </a:rPr>
              <a:t>•To apply within 7 days from the date of taking delivery. </a:t>
            </a:r>
          </a:p>
          <a:p>
            <a:r>
              <a:rPr lang="en-IN" sz="1800" b="0" i="0" u="none" strike="noStrike" baseline="0" dirty="0">
                <a:solidFill>
                  <a:srgbClr val="000000"/>
                </a:solidFill>
                <a:latin typeface="Century" panose="02040604050505020304" pitchFamily="18" charset="0"/>
              </a:rPr>
              <a:t>•Valid throughout India. </a:t>
            </a:r>
          </a:p>
          <a:p>
            <a:r>
              <a:rPr lang="en-US" sz="1800" b="0" i="0" u="none" strike="noStrike" baseline="0" dirty="0">
                <a:solidFill>
                  <a:srgbClr val="000000"/>
                </a:solidFill>
                <a:latin typeface="Century" panose="02040604050505020304" pitchFamily="18" charset="0"/>
              </a:rPr>
              <a:t>•Valid </a:t>
            </a:r>
            <a:r>
              <a:rPr lang="en-US" sz="1800" b="0" i="0" u="none" strike="noStrike" baseline="0" dirty="0" err="1">
                <a:solidFill>
                  <a:srgbClr val="000000"/>
                </a:solidFill>
                <a:latin typeface="Century" panose="02040604050505020304" pitchFamily="18" charset="0"/>
              </a:rPr>
              <a:t>upto</a:t>
            </a:r>
            <a:r>
              <a:rPr lang="en-US" sz="1800" b="0" i="0" u="none" strike="noStrike" baseline="0" dirty="0">
                <a:solidFill>
                  <a:srgbClr val="000000"/>
                </a:solidFill>
                <a:latin typeface="Century" panose="02040604050505020304" pitchFamily="18" charset="0"/>
              </a:rPr>
              <a:t> 15 years from the date of issue for vehicles other than transport vehicle, Renewal for such vehicles as prescribed by Central Government.</a:t>
            </a:r>
          </a:p>
          <a:p>
            <a:r>
              <a:rPr lang="en-US" sz="1800" b="0" i="0" u="none" strike="noStrike" baseline="0" dirty="0">
                <a:solidFill>
                  <a:srgbClr val="000000"/>
                </a:solidFill>
                <a:latin typeface="Century" panose="02040604050505020304" pitchFamily="18" charset="0"/>
              </a:rPr>
              <a:t>•Validity for Transport Vehicle depends on Fitness i.e. RC valid only when vehicle carrying Certificate of Fitness. </a:t>
            </a:r>
          </a:p>
          <a:p>
            <a:r>
              <a:rPr lang="en-US" sz="1800" b="0" i="0" u="none" strike="noStrike" baseline="0" dirty="0">
                <a:solidFill>
                  <a:srgbClr val="000000"/>
                </a:solidFill>
                <a:latin typeface="Century" panose="02040604050505020304" pitchFamily="18" charset="0"/>
              </a:rPr>
              <a:t>•Temporary Registration valid for 1 month </a:t>
            </a:r>
            <a:r>
              <a:rPr lang="en-US" dirty="0">
                <a:solidFill>
                  <a:srgbClr val="000000"/>
                </a:solidFill>
                <a:latin typeface="Century" panose="02040604050505020304" pitchFamily="18" charset="0"/>
              </a:rPr>
              <a:t>&amp; 6 months.</a:t>
            </a:r>
            <a:endParaRPr lang="en-US" sz="1800" b="0" i="0" u="none" strike="noStrike" baseline="0" dirty="0">
              <a:solidFill>
                <a:srgbClr val="000000"/>
              </a:solidFill>
              <a:latin typeface="Century" panose="02040604050505020304" pitchFamily="18" charset="0"/>
            </a:endParaRPr>
          </a:p>
          <a:p>
            <a:r>
              <a:rPr lang="en-US" sz="1800" b="0" i="0" u="none" strike="noStrike" baseline="0" dirty="0">
                <a:solidFill>
                  <a:srgbClr val="000000"/>
                </a:solidFill>
                <a:latin typeface="Century" panose="02040604050505020304" pitchFamily="18" charset="0"/>
              </a:rPr>
              <a:t>•</a:t>
            </a:r>
            <a:r>
              <a:rPr lang="en-US" sz="1800" b="0" i="0" u="none" strike="noStrike" baseline="0" dirty="0">
                <a:solidFill>
                  <a:srgbClr val="000000"/>
                </a:solidFill>
                <a:highlight>
                  <a:srgbClr val="FFFF00"/>
                </a:highlight>
                <a:latin typeface="Century" panose="02040604050505020304" pitchFamily="18" charset="0"/>
              </a:rPr>
              <a:t>In case of transfer/Sale of vehicle -</a:t>
            </a:r>
          </a:p>
          <a:p>
            <a:r>
              <a:rPr lang="en-US" sz="1800" b="0" i="0" u="none" strike="noStrike" baseline="0" dirty="0">
                <a:solidFill>
                  <a:srgbClr val="000000"/>
                </a:solidFill>
                <a:latin typeface="Century" panose="02040604050505020304" pitchFamily="18" charset="0"/>
              </a:rPr>
              <a:t>•Seller to report the sale within 14 days for transfer in the same state or 45 days in case vehicle is registered outside the state. </a:t>
            </a:r>
          </a:p>
          <a:p>
            <a:r>
              <a:rPr lang="en-US" sz="1800" b="0" i="0" u="none" strike="noStrike" baseline="0" dirty="0">
                <a:solidFill>
                  <a:srgbClr val="000000"/>
                </a:solidFill>
                <a:latin typeface="Century" panose="02040604050505020304" pitchFamily="18" charset="0"/>
              </a:rPr>
              <a:t>•Owner to apply for transfer within 30 days from the date of sale. </a:t>
            </a:r>
          </a:p>
          <a:p>
            <a:r>
              <a:rPr lang="en-US" sz="1800" b="0" i="0" u="none" strike="noStrike" baseline="0" dirty="0">
                <a:solidFill>
                  <a:srgbClr val="000000"/>
                </a:solidFill>
                <a:latin typeface="Century" panose="02040604050505020304" pitchFamily="18" charset="0"/>
              </a:rPr>
              <a:t>•In case of Total Loss, Owner to send RC to concerned RTO within 14 days for its cancellation. To be ensured by insurer before releasing the claim payment. </a:t>
            </a:r>
          </a:p>
        </p:txBody>
      </p:sp>
    </p:spTree>
    <p:extLst>
      <p:ext uri="{BB962C8B-B14F-4D97-AF65-F5344CB8AC3E}">
        <p14:creationId xmlns:p14="http://schemas.microsoft.com/office/powerpoint/2010/main" val="28993135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916DEB3-CC9A-428F-AC9C-6C894F1E0139}"/>
              </a:ext>
            </a:extLst>
          </p:cNvPr>
          <p:cNvSpPr/>
          <p:nvPr/>
        </p:nvSpPr>
        <p:spPr>
          <a:xfrm>
            <a:off x="0" y="220717"/>
            <a:ext cx="12192000" cy="676340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sz="3200" b="0" i="0" u="none" strike="noStrike" baseline="0" dirty="0">
                <a:solidFill>
                  <a:srgbClr val="FF0000"/>
                </a:solidFill>
                <a:latin typeface="Franklin Gothic Medium Cond" panose="020B0606030402020204" pitchFamily="34" charset="0"/>
              </a:rPr>
              <a:t>IRDAI REGULATIONS ON CLAIM SETTLEMENT</a:t>
            </a:r>
          </a:p>
          <a:p>
            <a:r>
              <a:rPr lang="en-IN" sz="1800" b="0" i="0" u="none" strike="noStrike" baseline="0" dirty="0">
                <a:solidFill>
                  <a:srgbClr val="000000"/>
                </a:solidFill>
                <a:latin typeface="Wingdings" panose="05000000000000000000" pitchFamily="2" charset="2"/>
              </a:rPr>
              <a:t></a:t>
            </a:r>
            <a:r>
              <a:rPr lang="en-IN" sz="2400" b="0" i="0" u="none" strike="noStrike" baseline="0" dirty="0">
                <a:solidFill>
                  <a:srgbClr val="000000"/>
                </a:solidFill>
                <a:latin typeface="Century" panose="02040604050505020304" pitchFamily="18" charset="0"/>
              </a:rPr>
              <a:t>Surveyor deputation within 72 hours</a:t>
            </a:r>
          </a:p>
          <a:p>
            <a:r>
              <a:rPr lang="en-IN" sz="2400" b="0" i="0" u="none" strike="noStrike" baseline="0" dirty="0">
                <a:solidFill>
                  <a:srgbClr val="000000"/>
                </a:solidFill>
                <a:latin typeface="Wingdings" panose="05000000000000000000" pitchFamily="2" charset="2"/>
              </a:rPr>
              <a:t></a:t>
            </a:r>
            <a:r>
              <a:rPr lang="en-IN" sz="2400" b="0" i="0" u="none" strike="noStrike" baseline="0" dirty="0">
                <a:solidFill>
                  <a:srgbClr val="000000"/>
                </a:solidFill>
                <a:latin typeface="Century" panose="02040604050505020304" pitchFamily="18" charset="0"/>
              </a:rPr>
              <a:t>Documents to be collected by surveyor-7days of intimation</a:t>
            </a:r>
          </a:p>
          <a:p>
            <a:r>
              <a:rPr lang="en-IN" sz="2400" b="0" i="0" u="none" strike="noStrike" baseline="0" dirty="0">
                <a:solidFill>
                  <a:srgbClr val="000000"/>
                </a:solidFill>
                <a:latin typeface="Wingdings" panose="05000000000000000000" pitchFamily="2" charset="2"/>
              </a:rPr>
              <a:t></a:t>
            </a:r>
            <a:r>
              <a:rPr lang="en-IN" sz="2400" b="0" i="0" u="none" strike="noStrike" baseline="0" dirty="0">
                <a:solidFill>
                  <a:srgbClr val="000000"/>
                </a:solidFill>
                <a:latin typeface="Century" panose="02040604050505020304" pitchFamily="18" charset="0"/>
              </a:rPr>
              <a:t>Survey to be done within 48 </a:t>
            </a:r>
            <a:r>
              <a:rPr lang="en-IN" sz="2400" b="0" i="0" u="none" strike="noStrike" baseline="0" dirty="0" err="1">
                <a:solidFill>
                  <a:srgbClr val="000000"/>
                </a:solidFill>
                <a:latin typeface="Century" panose="02040604050505020304" pitchFamily="18" charset="0"/>
              </a:rPr>
              <a:t>hours,interim</a:t>
            </a:r>
            <a:r>
              <a:rPr lang="en-IN" sz="2400" b="0" i="0" u="none" strike="noStrike" baseline="0" dirty="0">
                <a:solidFill>
                  <a:srgbClr val="000000"/>
                </a:solidFill>
                <a:latin typeface="Century" panose="02040604050505020304" pitchFamily="18" charset="0"/>
              </a:rPr>
              <a:t> report in15 days</a:t>
            </a:r>
          </a:p>
          <a:p>
            <a:r>
              <a:rPr lang="en-IN" sz="2400" b="0" i="0" u="none" strike="noStrike" baseline="0" dirty="0">
                <a:solidFill>
                  <a:srgbClr val="000000"/>
                </a:solidFill>
                <a:latin typeface="Wingdings" panose="05000000000000000000" pitchFamily="2" charset="2"/>
              </a:rPr>
              <a:t></a:t>
            </a:r>
            <a:r>
              <a:rPr lang="en-IN" sz="2400" b="0" i="0" u="none" strike="noStrike" baseline="0" dirty="0">
                <a:solidFill>
                  <a:srgbClr val="000000"/>
                </a:solidFill>
                <a:latin typeface="Century" panose="02040604050505020304" pitchFamily="18" charset="0"/>
              </a:rPr>
              <a:t>Survey report within 30 days</a:t>
            </a:r>
          </a:p>
          <a:p>
            <a:r>
              <a:rPr lang="en-IN" sz="2400" b="0" i="0" u="none" strike="noStrike" baseline="0" dirty="0">
                <a:solidFill>
                  <a:srgbClr val="000000"/>
                </a:solidFill>
                <a:latin typeface="Wingdings" panose="05000000000000000000" pitchFamily="2" charset="2"/>
              </a:rPr>
              <a:t></a:t>
            </a:r>
            <a:r>
              <a:rPr lang="en-IN" sz="2400" b="0" i="0" u="none" strike="noStrike" baseline="0" dirty="0">
                <a:solidFill>
                  <a:srgbClr val="000000"/>
                </a:solidFill>
                <a:latin typeface="Century" panose="02040604050505020304" pitchFamily="18" charset="0"/>
              </a:rPr>
              <a:t>Maximum delay </a:t>
            </a:r>
            <a:r>
              <a:rPr lang="en-IN" sz="2400" b="0" i="0" u="none" strike="noStrike" baseline="0" dirty="0" err="1">
                <a:solidFill>
                  <a:srgbClr val="000000"/>
                </a:solidFill>
                <a:latin typeface="Century" panose="02040604050505020304" pitchFamily="18" charset="0"/>
              </a:rPr>
              <a:t>upto</a:t>
            </a:r>
            <a:r>
              <a:rPr lang="en-IN" sz="2400" b="0" i="0" u="none" strike="noStrike" baseline="0" dirty="0">
                <a:solidFill>
                  <a:srgbClr val="000000"/>
                </a:solidFill>
                <a:latin typeface="Century" panose="02040604050505020304" pitchFamily="18" charset="0"/>
              </a:rPr>
              <a:t> 90 days with </a:t>
            </a:r>
            <a:r>
              <a:rPr lang="en-IN" sz="2400" b="0" i="0" u="none" strike="noStrike" baseline="0" dirty="0" err="1">
                <a:solidFill>
                  <a:srgbClr val="000000"/>
                </a:solidFill>
                <a:latin typeface="Century" panose="02040604050505020304" pitchFamily="18" charset="0"/>
              </a:rPr>
              <a:t>insurers’approval</a:t>
            </a:r>
            <a:endParaRPr lang="en-IN" sz="2400" b="0" i="0" u="none" strike="noStrike" baseline="0" dirty="0">
              <a:solidFill>
                <a:srgbClr val="000000"/>
              </a:solidFill>
              <a:latin typeface="Century" panose="02040604050505020304" pitchFamily="18" charset="0"/>
            </a:endParaRPr>
          </a:p>
          <a:p>
            <a:r>
              <a:rPr lang="en-IN" sz="2400" b="0" i="0" u="none" strike="noStrike" baseline="0" dirty="0">
                <a:solidFill>
                  <a:srgbClr val="000000"/>
                </a:solidFill>
                <a:latin typeface="Wingdings" panose="05000000000000000000" pitchFamily="2" charset="2"/>
              </a:rPr>
              <a:t></a:t>
            </a:r>
            <a:r>
              <a:rPr lang="en-IN" sz="2400" b="0" i="0" u="none" strike="noStrike" baseline="0" dirty="0">
                <a:solidFill>
                  <a:srgbClr val="000000"/>
                </a:solidFill>
                <a:latin typeface="Century" panose="02040604050505020304" pitchFamily="18" charset="0"/>
              </a:rPr>
              <a:t>Insurer to seek clarification within15 days and only once</a:t>
            </a:r>
          </a:p>
          <a:p>
            <a:r>
              <a:rPr lang="en-IN" sz="2400" b="0" i="0" u="none" strike="noStrike" baseline="0" dirty="0">
                <a:solidFill>
                  <a:srgbClr val="000000"/>
                </a:solidFill>
                <a:latin typeface="Wingdings" panose="05000000000000000000" pitchFamily="2" charset="2"/>
              </a:rPr>
              <a:t></a:t>
            </a:r>
            <a:r>
              <a:rPr lang="en-IN" sz="2400" b="0" i="0" u="none" strike="noStrike" baseline="0" dirty="0">
                <a:solidFill>
                  <a:srgbClr val="000000"/>
                </a:solidFill>
                <a:latin typeface="Century" panose="02040604050505020304" pitchFamily="18" charset="0"/>
              </a:rPr>
              <a:t>Additional report within 3 weeks</a:t>
            </a:r>
          </a:p>
          <a:p>
            <a:r>
              <a:rPr lang="en-IN" sz="2400" b="0" i="0" u="none" strike="noStrike" baseline="0" dirty="0">
                <a:solidFill>
                  <a:srgbClr val="000000"/>
                </a:solidFill>
                <a:latin typeface="Wingdings" panose="05000000000000000000" pitchFamily="2" charset="2"/>
              </a:rPr>
              <a:t></a:t>
            </a:r>
            <a:r>
              <a:rPr lang="en-IN" sz="2400" b="0" i="0" u="none" strike="noStrike" baseline="0" dirty="0">
                <a:solidFill>
                  <a:srgbClr val="000000"/>
                </a:solidFill>
                <a:latin typeface="Century" panose="02040604050505020304" pitchFamily="18" charset="0"/>
              </a:rPr>
              <a:t>Decision on claim within 30 days</a:t>
            </a:r>
          </a:p>
          <a:p>
            <a:r>
              <a:rPr lang="en-IN" sz="2400" b="0" i="0" u="none" strike="noStrike" baseline="0" dirty="0">
                <a:solidFill>
                  <a:srgbClr val="000000"/>
                </a:solidFill>
                <a:latin typeface="Wingdings" panose="05000000000000000000" pitchFamily="2" charset="2"/>
              </a:rPr>
              <a:t></a:t>
            </a:r>
            <a:r>
              <a:rPr lang="en-IN" sz="2400" b="0" i="0" u="none" strike="noStrike" baseline="0" dirty="0">
                <a:solidFill>
                  <a:srgbClr val="000000"/>
                </a:solidFill>
                <a:latin typeface="Century" panose="02040604050505020304" pitchFamily="18" charset="0"/>
              </a:rPr>
              <a:t>Payment of claim within7days of acceptance</a:t>
            </a:r>
          </a:p>
          <a:p>
            <a:r>
              <a:rPr lang="en-IN" sz="2400" b="0" i="0" u="none" strike="noStrike" baseline="0" dirty="0">
                <a:solidFill>
                  <a:srgbClr val="000000"/>
                </a:solidFill>
                <a:latin typeface="Wingdings" panose="05000000000000000000" pitchFamily="2" charset="2"/>
              </a:rPr>
              <a:t></a:t>
            </a:r>
            <a:r>
              <a:rPr lang="en-IN" sz="2400" b="0" i="0" u="none" strike="noStrike" baseline="0" dirty="0">
                <a:solidFill>
                  <a:srgbClr val="000000"/>
                </a:solidFill>
                <a:latin typeface="Century" panose="02040604050505020304" pitchFamily="18" charset="0"/>
              </a:rPr>
              <a:t>Delayed payments attract interest@2% above bank rates</a:t>
            </a:r>
          </a:p>
          <a:p>
            <a:r>
              <a:rPr lang="en-IN" sz="2400" b="0" i="0" u="none" strike="noStrike" baseline="0" dirty="0">
                <a:solidFill>
                  <a:srgbClr val="000000"/>
                </a:solidFill>
                <a:latin typeface="Wingdings" panose="05000000000000000000" pitchFamily="2" charset="2"/>
              </a:rPr>
              <a:t></a:t>
            </a:r>
            <a:r>
              <a:rPr lang="en-IN" sz="2400" b="0" i="0" u="none" strike="noStrike" baseline="0" dirty="0">
                <a:solidFill>
                  <a:srgbClr val="000000"/>
                </a:solidFill>
                <a:latin typeface="Century" panose="02040604050505020304" pitchFamily="18" charset="0"/>
              </a:rPr>
              <a:t>It is the duty of the insurer </a:t>
            </a:r>
            <a:r>
              <a:rPr lang="en-IN" sz="2400" b="0" i="0" u="none" strike="noStrike" baseline="0" dirty="0" err="1">
                <a:solidFill>
                  <a:srgbClr val="000000"/>
                </a:solidFill>
                <a:latin typeface="Century" panose="02040604050505020304" pitchFamily="18" charset="0"/>
              </a:rPr>
              <a:t>tofurnish</a:t>
            </a:r>
            <a:r>
              <a:rPr lang="en-IN" sz="2400" b="0" i="0" u="none" strike="noStrike" baseline="0" dirty="0">
                <a:solidFill>
                  <a:srgbClr val="000000"/>
                </a:solidFill>
                <a:latin typeface="Century" panose="02040604050505020304" pitchFamily="18" charset="0"/>
              </a:rPr>
              <a:t> to the insured, free of </a:t>
            </a:r>
            <a:r>
              <a:rPr lang="en-IN" sz="2400" b="0" i="0" u="none" strike="noStrike" baseline="0" dirty="0" err="1">
                <a:solidFill>
                  <a:srgbClr val="000000"/>
                </a:solidFill>
                <a:latin typeface="Century" panose="02040604050505020304" pitchFamily="18" charset="0"/>
              </a:rPr>
              <a:t>charge,within</a:t>
            </a:r>
            <a:r>
              <a:rPr lang="en-IN" sz="2400" b="0" i="0" u="none" strike="noStrike" baseline="0" dirty="0">
                <a:solidFill>
                  <a:srgbClr val="000000"/>
                </a:solidFill>
                <a:latin typeface="Century" panose="02040604050505020304" pitchFamily="18" charset="0"/>
              </a:rPr>
              <a:t> 30 days</a:t>
            </a:r>
          </a:p>
          <a:p>
            <a:r>
              <a:rPr lang="en-IN" sz="2400" b="0" i="0" u="none" strike="noStrike" baseline="0" dirty="0">
                <a:solidFill>
                  <a:srgbClr val="000000"/>
                </a:solidFill>
                <a:latin typeface="Century" panose="02040604050505020304" pitchFamily="18" charset="0"/>
              </a:rPr>
              <a:t> of the acceptance of a proposal, a copy of the proposal submitted by the Insured.</a:t>
            </a:r>
          </a:p>
        </p:txBody>
      </p:sp>
    </p:spTree>
    <p:extLst>
      <p:ext uri="{BB962C8B-B14F-4D97-AF65-F5344CB8AC3E}">
        <p14:creationId xmlns:p14="http://schemas.microsoft.com/office/powerpoint/2010/main" val="17079096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D313C0D-37CF-4D64-A1EA-EA22918F576E}"/>
              </a:ext>
            </a:extLst>
          </p:cNvPr>
          <p:cNvSpPr/>
          <p:nvPr/>
        </p:nvSpPr>
        <p:spPr>
          <a:xfrm>
            <a:off x="620110" y="189185"/>
            <a:ext cx="10389476" cy="12717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rPr>
              <a:t>Master Circular of IRDAI dt 11.6.2024</a:t>
            </a:r>
            <a:endParaRPr lang="en-IN" sz="3600" dirty="0">
              <a:solidFill>
                <a:schemeClr val="tx1"/>
              </a:solidFill>
            </a:endParaRPr>
          </a:p>
        </p:txBody>
      </p:sp>
      <p:sp>
        <p:nvSpPr>
          <p:cNvPr id="3" name="Rectangle 2">
            <a:extLst>
              <a:ext uri="{FF2B5EF4-FFF2-40B4-BE49-F238E27FC236}">
                <a16:creationId xmlns:a16="http://schemas.microsoft.com/office/drawing/2014/main" id="{252F24B8-A24C-47E6-9DF9-A700A87A6BD2}"/>
              </a:ext>
            </a:extLst>
          </p:cNvPr>
          <p:cNvSpPr/>
          <p:nvPr/>
        </p:nvSpPr>
        <p:spPr>
          <a:xfrm>
            <a:off x="620110" y="1650124"/>
            <a:ext cx="11571890" cy="520787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anose="020B0604020202020204" pitchFamily="34" charset="0"/>
              <a:buChar char="•"/>
            </a:pPr>
            <a:r>
              <a:rPr lang="en-US" sz="2400" dirty="0">
                <a:solidFill>
                  <a:schemeClr val="tx1"/>
                </a:solidFill>
              </a:rPr>
              <a:t>The product Management Committee of the insurer shall determine the criteria for considering a vehicle as Total loss/CTL including in the context of Theft of vehicle and procedure for settlement shall be incorporated in the CIS.</a:t>
            </a:r>
          </a:p>
          <a:p>
            <a:pPr algn="just"/>
            <a:endParaRPr lang="en-US" sz="2400" dirty="0">
              <a:solidFill>
                <a:schemeClr val="tx1"/>
              </a:solidFill>
            </a:endParaRPr>
          </a:p>
          <a:p>
            <a:pPr marL="285750" indent="-285750" algn="just">
              <a:buFont typeface="Arial" panose="020B0604020202020204" pitchFamily="34" charset="0"/>
              <a:buChar char="•"/>
            </a:pPr>
            <a:r>
              <a:rPr lang="en-US" sz="2400" dirty="0">
                <a:solidFill>
                  <a:schemeClr val="tx1"/>
                </a:solidFill>
              </a:rPr>
              <a:t>If the vehicle is damaged and is unrepairable and hence wreck i.e. a total loss or write off  the insurer shall grant the policyholder the option to retain the wreck and accept a Cash loss settlement (being IDV-Assessed value of salvage based on competitive quotes procured by the insurer including any submitted by or through the policyholder.</a:t>
            </a:r>
          </a:p>
          <a:p>
            <a:pPr marL="285750" indent="-285750" algn="just">
              <a:buFont typeface="Arial" panose="020B0604020202020204" pitchFamily="34" charset="0"/>
              <a:buChar char="•"/>
            </a:pPr>
            <a:r>
              <a:rPr lang="en-US" sz="2400" dirty="0">
                <a:solidFill>
                  <a:schemeClr val="tx1"/>
                </a:solidFill>
              </a:rPr>
              <a:t>In case of cash loss settlement, the insurer is entitled to cancel the own damage insurance effective from damage of damage</a:t>
            </a:r>
            <a:r>
              <a:rPr lang="en-US" sz="2400" dirty="0"/>
              <a:t>.</a:t>
            </a:r>
            <a:endParaRPr lang="en-IN" sz="2400" dirty="0"/>
          </a:p>
        </p:txBody>
      </p:sp>
    </p:spTree>
    <p:extLst>
      <p:ext uri="{BB962C8B-B14F-4D97-AF65-F5344CB8AC3E}">
        <p14:creationId xmlns:p14="http://schemas.microsoft.com/office/powerpoint/2010/main" val="14434157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9904" y="937839"/>
            <a:ext cx="7893270" cy="5109091"/>
          </a:xfrm>
          <a:prstGeom prst="rect">
            <a:avLst/>
          </a:prstGeom>
        </p:spPr>
        <p:txBody>
          <a:bodyPr wrap="square">
            <a:spAutoFit/>
          </a:bodyPr>
          <a:lstStyle/>
          <a:p>
            <a:pPr algn="ctr"/>
            <a:r>
              <a:rPr lang="en-IN" sz="2800" dirty="0">
                <a:solidFill>
                  <a:srgbClr val="FF0000"/>
                </a:solidFill>
                <a:latin typeface="Franklin Gothic Medium Cond" panose="020B0606030402020204" pitchFamily="34" charset="0"/>
              </a:rPr>
              <a:t>QUESTION-3</a:t>
            </a:r>
          </a:p>
          <a:p>
            <a:pPr algn="ctr"/>
            <a:endParaRPr lang="en-IN" sz="2800" dirty="0">
              <a:solidFill>
                <a:srgbClr val="FF0000"/>
              </a:solidFill>
              <a:latin typeface="Franklin Gothic Medium Cond" panose="020B0606030402020204" pitchFamily="34" charset="0"/>
            </a:endParaRPr>
          </a:p>
          <a:p>
            <a:r>
              <a:rPr lang="en-IN" b="1" dirty="0">
                <a:solidFill>
                  <a:srgbClr val="000000"/>
                </a:solidFill>
                <a:latin typeface="Times New Roman" panose="02020603050405020304" pitchFamily="18" charset="0"/>
              </a:rPr>
              <a:t>Mr Sukumar insured his Maruti Swift (1199cc) with ABC Insurance Company on 20.03.2023.  His vehicle met with a accident on 20.05.2023. Vehicle was registered at Jaipur RTO on 20.03.2018.  Insured submitted a bill with following items for reimbursement of claim Parts </a:t>
            </a:r>
            <a:r>
              <a:rPr lang="en-IN" dirty="0">
                <a:solidFill>
                  <a:srgbClr val="000000"/>
                </a:solidFill>
                <a:latin typeface="Times New Roman" panose="02020603050405020304" pitchFamily="18" charset="0"/>
              </a:rPr>
              <a:t>–</a:t>
            </a:r>
          </a:p>
          <a:p>
            <a:endParaRPr lang="en-IN" dirty="0">
              <a:solidFill>
                <a:srgbClr val="000000"/>
              </a:solidFill>
              <a:latin typeface="Times New Roman" panose="02020603050405020304" pitchFamily="18" charset="0"/>
            </a:endParaRPr>
          </a:p>
          <a:p>
            <a:r>
              <a:rPr lang="en-IN" dirty="0">
                <a:solidFill>
                  <a:srgbClr val="000000"/>
                </a:solidFill>
                <a:latin typeface="Times New Roman" panose="02020603050405020304" pitchFamily="18" charset="0"/>
              </a:rPr>
              <a:t>Front Bumper- Rs 4000/-, Right Headlamp –Rs 5000/-,AC </a:t>
            </a:r>
            <a:r>
              <a:rPr lang="en-IN" dirty="0" err="1">
                <a:solidFill>
                  <a:srgbClr val="000000"/>
                </a:solidFill>
                <a:latin typeface="Times New Roman" panose="02020603050405020304" pitchFamily="18" charset="0"/>
              </a:rPr>
              <a:t>Condensor</a:t>
            </a:r>
            <a:r>
              <a:rPr lang="en-IN" dirty="0">
                <a:solidFill>
                  <a:srgbClr val="000000"/>
                </a:solidFill>
                <a:latin typeface="Times New Roman" panose="02020603050405020304" pitchFamily="18" charset="0"/>
              </a:rPr>
              <a:t>-Rs 10000/-, Labour –Rs 8000/-, Painting charges –Rs 8000/-, Glass –Rs10000/-, Moulding –Rs 1000/-, Glass Sealant-Rs 2000/-, Pick up and Drop Charges-Rs 1000/-, Salvage –Rs 1000/-, Fibre glass Part-Rs 5000/-. Calculate Insurers Liability .</a:t>
            </a:r>
          </a:p>
          <a:p>
            <a:endParaRPr lang="en-IN" dirty="0">
              <a:solidFill>
                <a:srgbClr val="000000"/>
              </a:solidFill>
              <a:latin typeface="Times New Roman" panose="02020603050405020304" pitchFamily="18" charset="0"/>
            </a:endParaRPr>
          </a:p>
          <a:p>
            <a:pPr marL="285750" indent="-285750">
              <a:buFont typeface="Arial" panose="020B0604020202020204" pitchFamily="34" charset="0"/>
              <a:buChar char="•"/>
            </a:pPr>
            <a:r>
              <a:rPr lang="fr-FR" dirty="0">
                <a:solidFill>
                  <a:srgbClr val="000000"/>
                </a:solidFill>
                <a:latin typeface="Times New Roman" panose="02020603050405020304" pitchFamily="18" charset="0"/>
              </a:rPr>
              <a:t>A. 40500/-</a:t>
            </a:r>
          </a:p>
          <a:p>
            <a:pPr marL="285750" indent="-285750">
              <a:buFont typeface="Arial" panose="020B0604020202020204" pitchFamily="34" charset="0"/>
              <a:buChar char="•"/>
            </a:pPr>
            <a:r>
              <a:rPr lang="fr-FR" dirty="0">
                <a:solidFill>
                  <a:srgbClr val="000000"/>
                </a:solidFill>
                <a:latin typeface="Times New Roman" panose="02020603050405020304" pitchFamily="18" charset="0"/>
              </a:rPr>
              <a:t>B. </a:t>
            </a:r>
            <a:r>
              <a:rPr lang="fr-FR" dirty="0" err="1">
                <a:solidFill>
                  <a:srgbClr val="000000"/>
                </a:solidFill>
                <a:latin typeface="Times New Roman" panose="02020603050405020304" pitchFamily="18" charset="0"/>
              </a:rPr>
              <a:t>Rs</a:t>
            </a:r>
            <a:r>
              <a:rPr lang="fr-FR" dirty="0">
                <a:solidFill>
                  <a:srgbClr val="000000"/>
                </a:solidFill>
                <a:latin typeface="Times New Roman" panose="02020603050405020304" pitchFamily="18" charset="0"/>
              </a:rPr>
              <a:t> 39500/- </a:t>
            </a:r>
          </a:p>
          <a:p>
            <a:pPr marL="285750" indent="-285750">
              <a:buFont typeface="Arial" panose="020B0604020202020204" pitchFamily="34" charset="0"/>
              <a:buChar char="•"/>
            </a:pPr>
            <a:r>
              <a:rPr lang="fr-FR" dirty="0">
                <a:solidFill>
                  <a:srgbClr val="000000"/>
                </a:solidFill>
                <a:latin typeface="Times New Roman" panose="02020603050405020304" pitchFamily="18" charset="0"/>
              </a:rPr>
              <a:t>C. </a:t>
            </a:r>
            <a:r>
              <a:rPr lang="fr-FR" dirty="0" err="1">
                <a:solidFill>
                  <a:srgbClr val="000000"/>
                </a:solidFill>
                <a:latin typeface="Times New Roman" panose="02020603050405020304" pitchFamily="18" charset="0"/>
              </a:rPr>
              <a:t>Rs</a:t>
            </a:r>
            <a:r>
              <a:rPr lang="fr-FR" dirty="0">
                <a:solidFill>
                  <a:srgbClr val="000000"/>
                </a:solidFill>
                <a:latin typeface="Times New Roman" panose="02020603050405020304" pitchFamily="18" charset="0"/>
              </a:rPr>
              <a:t> 38500/-</a:t>
            </a:r>
          </a:p>
          <a:p>
            <a:pPr marL="285750" indent="-285750">
              <a:buFont typeface="Arial" panose="020B0604020202020204" pitchFamily="34" charset="0"/>
              <a:buChar char="•"/>
            </a:pPr>
            <a:r>
              <a:rPr lang="fr-FR" dirty="0">
                <a:solidFill>
                  <a:srgbClr val="000000"/>
                </a:solidFill>
                <a:latin typeface="Times New Roman" panose="02020603050405020304" pitchFamily="18" charset="0"/>
              </a:rPr>
              <a:t>D. </a:t>
            </a:r>
            <a:r>
              <a:rPr lang="fr-FR" dirty="0" err="1">
                <a:solidFill>
                  <a:srgbClr val="000000"/>
                </a:solidFill>
                <a:latin typeface="Times New Roman" panose="02020603050405020304" pitchFamily="18" charset="0"/>
              </a:rPr>
              <a:t>Rs</a:t>
            </a:r>
            <a:r>
              <a:rPr lang="fr-FR" dirty="0">
                <a:solidFill>
                  <a:srgbClr val="000000"/>
                </a:solidFill>
                <a:latin typeface="Times New Roman" panose="02020603050405020304" pitchFamily="18" charset="0"/>
              </a:rPr>
              <a:t> 41500/-</a:t>
            </a:r>
          </a:p>
          <a:p>
            <a:pPr marL="285750" indent="-285750">
              <a:buFont typeface="Arial" panose="020B0604020202020204" pitchFamily="34" charset="0"/>
              <a:buChar char="•"/>
            </a:pPr>
            <a:r>
              <a:rPr lang="fr-FR" dirty="0">
                <a:solidFill>
                  <a:srgbClr val="000000"/>
                </a:solidFill>
                <a:latin typeface="Times New Roman" panose="02020603050405020304" pitchFamily="18" charset="0"/>
              </a:rPr>
              <a:t>E. </a:t>
            </a:r>
            <a:r>
              <a:rPr lang="fr-FR" dirty="0" err="1">
                <a:solidFill>
                  <a:srgbClr val="000000"/>
                </a:solidFill>
                <a:latin typeface="Times New Roman" panose="02020603050405020304" pitchFamily="18" charset="0"/>
              </a:rPr>
              <a:t>Rs</a:t>
            </a:r>
            <a:r>
              <a:rPr lang="fr-FR" dirty="0">
                <a:solidFill>
                  <a:srgbClr val="000000"/>
                </a:solidFill>
                <a:latin typeface="Times New Roman" panose="02020603050405020304" pitchFamily="18" charset="0"/>
              </a:rPr>
              <a:t> 42500</a:t>
            </a:r>
            <a:endParaRPr lang="fr-FR" dirty="0">
              <a:solidFill>
                <a:srgbClr val="000000"/>
              </a:solidFill>
              <a:latin typeface="Franklin Gothic Medium Cond" panose="020B0606030402020204" pitchFamily="34" charset="0"/>
            </a:endParaRPr>
          </a:p>
        </p:txBody>
      </p:sp>
    </p:spTree>
    <p:extLst>
      <p:ext uri="{BB962C8B-B14F-4D97-AF65-F5344CB8AC3E}">
        <p14:creationId xmlns:p14="http://schemas.microsoft.com/office/powerpoint/2010/main" val="28990095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35724" y="199525"/>
            <a:ext cx="9144000" cy="5570756"/>
          </a:xfrm>
          <a:prstGeom prst="rect">
            <a:avLst/>
          </a:prstGeom>
        </p:spPr>
        <p:txBody>
          <a:bodyPr wrap="square">
            <a:spAutoFit/>
          </a:bodyPr>
          <a:lstStyle/>
          <a:p>
            <a:endParaRPr lang="en-IN" sz="1200" dirty="0">
              <a:solidFill>
                <a:srgbClr val="000000"/>
              </a:solidFill>
              <a:latin typeface="Times New Roman" panose="02020603050405020304" pitchFamily="18" charset="0"/>
            </a:endParaRPr>
          </a:p>
          <a:p>
            <a:pPr algn="ctr"/>
            <a:r>
              <a:rPr lang="en-US" sz="2000" dirty="0">
                <a:solidFill>
                  <a:srgbClr val="FF0000"/>
                </a:solidFill>
                <a:latin typeface="Times New Roman" panose="02020603050405020304" pitchFamily="18" charset="0"/>
              </a:rPr>
              <a:t>QUESTION 4</a:t>
            </a:r>
            <a:r>
              <a:rPr lang="en-US" sz="2000" dirty="0">
                <a:solidFill>
                  <a:srgbClr val="000000"/>
                </a:solidFill>
                <a:latin typeface="Times New Roman" panose="02020603050405020304" pitchFamily="18" charset="0"/>
              </a:rPr>
              <a:t> </a:t>
            </a:r>
          </a:p>
          <a:p>
            <a:endParaRPr lang="en-US" b="1" dirty="0">
              <a:solidFill>
                <a:srgbClr val="000000"/>
              </a:solidFill>
              <a:latin typeface="Times New Roman" panose="02020603050405020304" pitchFamily="18" charset="0"/>
            </a:endParaRPr>
          </a:p>
          <a:p>
            <a:r>
              <a:rPr lang="en-US" b="1" dirty="0" err="1">
                <a:solidFill>
                  <a:srgbClr val="000000"/>
                </a:solidFill>
                <a:latin typeface="Times New Roman" panose="02020603050405020304" pitchFamily="18" charset="0"/>
              </a:rPr>
              <a:t>Mr</a:t>
            </a:r>
            <a:r>
              <a:rPr lang="en-US" b="1" dirty="0">
                <a:solidFill>
                  <a:srgbClr val="000000"/>
                </a:solidFill>
                <a:latin typeface="Times New Roman" panose="02020603050405020304" pitchFamily="18" charset="0"/>
              </a:rPr>
              <a:t> Satish purchased a Tata Truck for Rs 12,00,000/-. The Date of Registration of the vehicle is 10.03.2019. Unfortunately the truck met with a accident on 10.05.2023 </a:t>
            </a:r>
          </a:p>
          <a:p>
            <a:endParaRPr lang="en-US" dirty="0">
              <a:solidFill>
                <a:srgbClr val="000000"/>
              </a:solidFill>
              <a:latin typeface="Times New Roman" panose="02020603050405020304" pitchFamily="18" charset="0"/>
            </a:endParaRPr>
          </a:p>
          <a:p>
            <a:r>
              <a:rPr lang="en-US" dirty="0">
                <a:solidFill>
                  <a:srgbClr val="000000"/>
                </a:solidFill>
                <a:latin typeface="Times New Roman" panose="02020603050405020304" pitchFamily="18" charset="0"/>
              </a:rPr>
              <a:t>•</a:t>
            </a:r>
            <a:r>
              <a:rPr lang="en-US" b="1" dirty="0">
                <a:solidFill>
                  <a:srgbClr val="000000"/>
                </a:solidFill>
                <a:latin typeface="Times New Roman" panose="02020603050405020304" pitchFamily="18" charset="0"/>
              </a:rPr>
              <a:t>The GVW of the vehicle is 18, 000 kg . He has taken policy Sriram </a:t>
            </a:r>
            <a:r>
              <a:rPr lang="en-US" b="1" dirty="0" err="1">
                <a:solidFill>
                  <a:srgbClr val="000000"/>
                </a:solidFill>
                <a:latin typeface="Times New Roman" panose="02020603050405020304" pitchFamily="18" charset="0"/>
              </a:rPr>
              <a:t>Generaneal</a:t>
            </a:r>
            <a:r>
              <a:rPr lang="en-US" b="1" dirty="0">
                <a:solidFill>
                  <a:srgbClr val="000000"/>
                </a:solidFill>
                <a:latin typeface="Times New Roman" panose="02020603050405020304" pitchFamily="18" charset="0"/>
              </a:rPr>
              <a:t> Insurance Company and Policy is effective from 10.03.2023. </a:t>
            </a:r>
            <a:r>
              <a:rPr lang="en-US" b="1" dirty="0">
                <a:solidFill>
                  <a:srgbClr val="000000"/>
                </a:solidFill>
                <a:highlight>
                  <a:srgbClr val="FFFF00"/>
                </a:highlight>
                <a:latin typeface="Times New Roman" panose="02020603050405020304" pitchFamily="18" charset="0"/>
              </a:rPr>
              <a:t>He has not opted for IMT 23 </a:t>
            </a:r>
            <a:r>
              <a:rPr lang="en-US" b="1" dirty="0">
                <a:solidFill>
                  <a:srgbClr val="000000"/>
                </a:solidFill>
                <a:latin typeface="Times New Roman" panose="02020603050405020304" pitchFamily="18" charset="0"/>
              </a:rPr>
              <a:t>.The parts replaced and the cost involved in repair of the vehicle is as follows:</a:t>
            </a:r>
          </a:p>
          <a:p>
            <a:endParaRPr lang="en-US" dirty="0">
              <a:solidFill>
                <a:srgbClr val="000000"/>
              </a:solidFill>
              <a:latin typeface="Times New Roman" panose="02020603050405020304" pitchFamily="18" charset="0"/>
            </a:endParaRPr>
          </a:p>
          <a:p>
            <a:r>
              <a:rPr lang="en-US" dirty="0">
                <a:solidFill>
                  <a:srgbClr val="000000"/>
                </a:solidFill>
                <a:latin typeface="Times New Roman" panose="02020603050405020304" pitchFamily="18" charset="0"/>
              </a:rPr>
              <a:t>•Front Windshield –Rs 10000/-, Plastic parts –Rs 20000/-, Towing Charges-Rs 5000/-, Paint Work –Rs 8000/-</a:t>
            </a:r>
          </a:p>
          <a:p>
            <a:r>
              <a:rPr lang="en-US" dirty="0">
                <a:solidFill>
                  <a:srgbClr val="000000"/>
                </a:solidFill>
                <a:latin typeface="Times New Roman" panose="02020603050405020304" pitchFamily="18" charset="0"/>
              </a:rPr>
              <a:t> </a:t>
            </a:r>
          </a:p>
          <a:p>
            <a:r>
              <a:rPr lang="en-US" dirty="0">
                <a:solidFill>
                  <a:srgbClr val="000000"/>
                </a:solidFill>
                <a:latin typeface="Times New Roman" panose="02020603050405020304" pitchFamily="18" charset="0"/>
              </a:rPr>
              <a:t>Calculate liability .</a:t>
            </a:r>
          </a:p>
          <a:p>
            <a:endParaRPr lang="en-US" dirty="0">
              <a:solidFill>
                <a:srgbClr val="000000"/>
              </a:solidFill>
              <a:latin typeface="Times New Roman" panose="02020603050405020304" pitchFamily="18" charset="0"/>
            </a:endParaRPr>
          </a:p>
          <a:p>
            <a:pPr marL="285750" indent="-285750">
              <a:buFont typeface="Arial" panose="020B0604020202020204" pitchFamily="34" charset="0"/>
              <a:buChar char="•"/>
            </a:pPr>
            <a:r>
              <a:rPr lang="en-IN" dirty="0">
                <a:solidFill>
                  <a:srgbClr val="000000"/>
                </a:solidFill>
                <a:latin typeface="Times New Roman" panose="02020603050405020304" pitchFamily="18" charset="0"/>
              </a:rPr>
              <a:t>A. Rs 22500/-</a:t>
            </a:r>
          </a:p>
          <a:p>
            <a:pPr marL="285750" indent="-285750">
              <a:buFont typeface="Arial" panose="020B0604020202020204" pitchFamily="34" charset="0"/>
              <a:buChar char="•"/>
            </a:pPr>
            <a:r>
              <a:rPr lang="en-IN" dirty="0">
                <a:solidFill>
                  <a:srgbClr val="000000"/>
                </a:solidFill>
                <a:latin typeface="Times New Roman" panose="02020603050405020304" pitchFamily="18" charset="0"/>
              </a:rPr>
              <a:t>B .Rs 30500/-</a:t>
            </a:r>
          </a:p>
          <a:p>
            <a:pPr marL="285750" indent="-285750">
              <a:buFont typeface="Arial" panose="020B0604020202020204" pitchFamily="34" charset="0"/>
              <a:buChar char="•"/>
            </a:pPr>
            <a:r>
              <a:rPr lang="en-IN" dirty="0">
                <a:solidFill>
                  <a:srgbClr val="000000"/>
                </a:solidFill>
                <a:latin typeface="Times New Roman" panose="02020603050405020304" pitchFamily="18" charset="0"/>
              </a:rPr>
              <a:t>C. Rs 34000/-</a:t>
            </a:r>
          </a:p>
          <a:p>
            <a:pPr marL="285750" indent="-285750">
              <a:buFont typeface="Arial" panose="020B0604020202020204" pitchFamily="34" charset="0"/>
              <a:buChar char="•"/>
            </a:pPr>
            <a:r>
              <a:rPr lang="en-IN" dirty="0">
                <a:solidFill>
                  <a:srgbClr val="000000"/>
                </a:solidFill>
                <a:latin typeface="Times New Roman" panose="02020603050405020304" pitchFamily="18" charset="0"/>
              </a:rPr>
              <a:t>D. Rs 21000/-</a:t>
            </a:r>
          </a:p>
          <a:p>
            <a:pPr marL="285750" indent="-285750">
              <a:buFont typeface="Arial" panose="020B0604020202020204" pitchFamily="34" charset="0"/>
              <a:buChar char="•"/>
            </a:pPr>
            <a:r>
              <a:rPr lang="en-IN" dirty="0">
                <a:solidFill>
                  <a:srgbClr val="000000"/>
                </a:solidFill>
                <a:latin typeface="Times New Roman" panose="02020603050405020304" pitchFamily="18" charset="0"/>
              </a:rPr>
              <a:t>E.Rs 21500</a:t>
            </a:r>
          </a:p>
        </p:txBody>
      </p:sp>
    </p:spTree>
    <p:extLst>
      <p:ext uri="{BB962C8B-B14F-4D97-AF65-F5344CB8AC3E}">
        <p14:creationId xmlns:p14="http://schemas.microsoft.com/office/powerpoint/2010/main" val="9778701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4851" y="0"/>
            <a:ext cx="11752289" cy="6894195"/>
          </a:xfrm>
          <a:prstGeom prst="rect">
            <a:avLst/>
          </a:prstGeom>
        </p:spPr>
        <p:txBody>
          <a:bodyPr wrap="square">
            <a:spAutoFit/>
          </a:bodyPr>
          <a:lstStyle/>
          <a:p>
            <a:pPr algn="ctr"/>
            <a:r>
              <a:rPr lang="en-IN" sz="3200" dirty="0">
                <a:solidFill>
                  <a:srgbClr val="FF0000"/>
                </a:solidFill>
                <a:latin typeface="Franklin Gothic Medium Cond" panose="020B0606030402020204" pitchFamily="34" charset="0"/>
              </a:rPr>
              <a:t>ANSWERS</a:t>
            </a:r>
          </a:p>
          <a:p>
            <a:pPr algn="ctr"/>
            <a:endParaRPr lang="en-IN" sz="3200" dirty="0">
              <a:solidFill>
                <a:srgbClr val="FF0000"/>
              </a:solidFill>
              <a:latin typeface="Franklin Gothic Medium Cond" panose="020B0606030402020204" pitchFamily="34" charset="0"/>
            </a:endParaRPr>
          </a:p>
          <a:p>
            <a:r>
              <a:rPr lang="en-US" b="1" dirty="0">
                <a:solidFill>
                  <a:srgbClr val="000000"/>
                </a:solidFill>
                <a:latin typeface="Times New Roman" panose="02020603050405020304" pitchFamily="18" charset="0"/>
              </a:rPr>
              <a:t>ANSWER 3 </a:t>
            </a:r>
            <a:r>
              <a:rPr lang="en-US" dirty="0">
                <a:solidFill>
                  <a:srgbClr val="000000"/>
                </a:solidFill>
                <a:latin typeface="Times New Roman" panose="02020603050405020304" pitchFamily="18" charset="0"/>
              </a:rPr>
              <a:t>-</a:t>
            </a:r>
            <a:r>
              <a:rPr lang="en-US" dirty="0">
                <a:solidFill>
                  <a:srgbClr val="000000"/>
                </a:solidFill>
                <a:latin typeface="Century" panose="02040604050505020304" pitchFamily="18" charset="0"/>
              </a:rPr>
              <a:t>AGE OF VEHICLE AT TIME OF ACCIDENT –5-6 YEARS</a:t>
            </a:r>
          </a:p>
          <a:p>
            <a:endParaRPr lang="en-US" dirty="0">
              <a:solidFill>
                <a:srgbClr val="000000"/>
              </a:solidFill>
              <a:latin typeface="Century" panose="02040604050505020304" pitchFamily="18" charset="0"/>
            </a:endParaRPr>
          </a:p>
          <a:p>
            <a:r>
              <a:rPr lang="en-IN" dirty="0">
                <a:solidFill>
                  <a:srgbClr val="000000"/>
                </a:solidFill>
                <a:latin typeface="Century" panose="02040604050505020304" pitchFamily="18" charset="0"/>
              </a:rPr>
              <a:t>Metal Depreciation –40%</a:t>
            </a:r>
          </a:p>
          <a:p>
            <a:r>
              <a:rPr lang="en-IN" dirty="0">
                <a:solidFill>
                  <a:srgbClr val="000000"/>
                </a:solidFill>
                <a:latin typeface="Century" panose="02040604050505020304" pitchFamily="18" charset="0"/>
              </a:rPr>
              <a:t>Plastic Depreciation –50%</a:t>
            </a:r>
          </a:p>
          <a:p>
            <a:r>
              <a:rPr lang="en-IN" dirty="0">
                <a:solidFill>
                  <a:srgbClr val="000000"/>
                </a:solidFill>
                <a:latin typeface="Century" panose="02040604050505020304" pitchFamily="18" charset="0"/>
              </a:rPr>
              <a:t>Glass Depreciation –NIL</a:t>
            </a:r>
          </a:p>
          <a:p>
            <a:r>
              <a:rPr lang="en-IN" dirty="0">
                <a:solidFill>
                  <a:srgbClr val="000000"/>
                </a:solidFill>
                <a:latin typeface="Century" panose="02040604050505020304" pitchFamily="18" charset="0"/>
              </a:rPr>
              <a:t>Assessment -</a:t>
            </a:r>
            <a:r>
              <a:rPr lang="en-IN" dirty="0">
                <a:solidFill>
                  <a:srgbClr val="000000"/>
                </a:solidFill>
                <a:latin typeface="Times New Roman" panose="02020603050405020304" pitchFamily="18" charset="0"/>
              </a:rPr>
              <a:t>Front Bumper-Rs 2000/-, Right Headlamp –Rs 2500/-,AC </a:t>
            </a:r>
            <a:r>
              <a:rPr lang="en-IN" dirty="0" err="1">
                <a:solidFill>
                  <a:srgbClr val="000000"/>
                </a:solidFill>
                <a:latin typeface="Times New Roman" panose="02020603050405020304" pitchFamily="18" charset="0"/>
              </a:rPr>
              <a:t>Condensor</a:t>
            </a:r>
            <a:r>
              <a:rPr lang="en-IN" dirty="0">
                <a:solidFill>
                  <a:srgbClr val="000000"/>
                </a:solidFill>
                <a:latin typeface="Times New Roman" panose="02020603050405020304" pitchFamily="18" charset="0"/>
              </a:rPr>
              <a:t>-Rs 6000/-, Labour–Rs 8000/-, Paint –Rs 7000/-,Glass –Rs10000/-, Moulding–Rs 500/-, Glass Sealant-Rs 1000/-, Fibreglass Part-Rs 3,500/-.---Total –Rs 40,500/-</a:t>
            </a:r>
          </a:p>
          <a:p>
            <a:r>
              <a:rPr lang="en-IN" dirty="0">
                <a:solidFill>
                  <a:srgbClr val="000000"/>
                </a:solidFill>
                <a:latin typeface="Times New Roman" panose="02020603050405020304" pitchFamily="18" charset="0"/>
              </a:rPr>
              <a:t>Less-Salvage –1000/-</a:t>
            </a:r>
          </a:p>
          <a:p>
            <a:r>
              <a:rPr lang="en-IN" dirty="0">
                <a:solidFill>
                  <a:srgbClr val="000000"/>
                </a:solidFill>
                <a:latin typeface="Times New Roman" panose="02020603050405020304" pitchFamily="18" charset="0"/>
              </a:rPr>
              <a:t>Less –Excess-Rs 1000/-</a:t>
            </a:r>
          </a:p>
          <a:p>
            <a:endParaRPr lang="en-IN" dirty="0">
              <a:solidFill>
                <a:srgbClr val="000000"/>
              </a:solidFill>
              <a:latin typeface="Times New Roman" panose="02020603050405020304" pitchFamily="18" charset="0"/>
            </a:endParaRPr>
          </a:p>
          <a:p>
            <a:r>
              <a:rPr lang="en-IN" b="1" dirty="0">
                <a:solidFill>
                  <a:srgbClr val="000000"/>
                </a:solidFill>
                <a:latin typeface="Times New Roman" panose="02020603050405020304" pitchFamily="18" charset="0"/>
              </a:rPr>
              <a:t>Claim Payable –Rs 38,500/-</a:t>
            </a:r>
          </a:p>
          <a:p>
            <a:endParaRPr lang="en-IN" dirty="0">
              <a:solidFill>
                <a:srgbClr val="000000"/>
              </a:solidFill>
              <a:latin typeface="Times New Roman" panose="02020603050405020304" pitchFamily="18" charset="0"/>
            </a:endParaRPr>
          </a:p>
          <a:p>
            <a:r>
              <a:rPr lang="en-US" b="1" dirty="0">
                <a:solidFill>
                  <a:srgbClr val="000000"/>
                </a:solidFill>
                <a:latin typeface="Times New Roman" panose="02020603050405020304" pitchFamily="18" charset="0"/>
              </a:rPr>
              <a:t>ANSWER 4 </a:t>
            </a:r>
            <a:r>
              <a:rPr lang="en-US" dirty="0">
                <a:solidFill>
                  <a:srgbClr val="000000"/>
                </a:solidFill>
                <a:latin typeface="Times New Roman" panose="02020603050405020304" pitchFamily="18" charset="0"/>
              </a:rPr>
              <a:t>-</a:t>
            </a:r>
            <a:r>
              <a:rPr lang="en-US" dirty="0">
                <a:solidFill>
                  <a:srgbClr val="000000"/>
                </a:solidFill>
                <a:latin typeface="Century" panose="02040604050505020304" pitchFamily="18" charset="0"/>
              </a:rPr>
              <a:t>AGE OF VEHICLE AT TIME OF ACCIDENT –4-5 YEARS</a:t>
            </a:r>
          </a:p>
          <a:p>
            <a:r>
              <a:rPr lang="en-IN" dirty="0">
                <a:solidFill>
                  <a:srgbClr val="000000"/>
                </a:solidFill>
                <a:latin typeface="Century" panose="02040604050505020304" pitchFamily="18" charset="0"/>
              </a:rPr>
              <a:t>Metal Depreciation –35%</a:t>
            </a:r>
          </a:p>
          <a:p>
            <a:r>
              <a:rPr lang="en-IN" dirty="0">
                <a:solidFill>
                  <a:srgbClr val="000000"/>
                </a:solidFill>
                <a:latin typeface="Century" panose="02040604050505020304" pitchFamily="18" charset="0"/>
              </a:rPr>
              <a:t>Plastic Depreciation –50%</a:t>
            </a:r>
          </a:p>
          <a:p>
            <a:r>
              <a:rPr lang="en-IN" dirty="0">
                <a:solidFill>
                  <a:srgbClr val="000000"/>
                </a:solidFill>
                <a:latin typeface="Century" panose="02040604050505020304" pitchFamily="18" charset="0"/>
              </a:rPr>
              <a:t>Glass Depreciation –NIL</a:t>
            </a:r>
          </a:p>
          <a:p>
            <a:r>
              <a:rPr lang="en-US" dirty="0">
                <a:solidFill>
                  <a:srgbClr val="000000"/>
                </a:solidFill>
                <a:latin typeface="Century" panose="02040604050505020304" pitchFamily="18" charset="0"/>
              </a:rPr>
              <a:t>Assessment -</a:t>
            </a:r>
            <a:r>
              <a:rPr lang="en-US" dirty="0">
                <a:solidFill>
                  <a:srgbClr val="000000"/>
                </a:solidFill>
                <a:latin typeface="Times New Roman" panose="02020603050405020304" pitchFamily="18" charset="0"/>
              </a:rPr>
              <a:t>Front Windshield –Rs 10000/-, Plastic parts –Rs 10000/-, Towing Charges-Rs 2500/-= Rs 22500/-</a:t>
            </a:r>
          </a:p>
          <a:p>
            <a:endParaRPr lang="en-US" dirty="0">
              <a:solidFill>
                <a:srgbClr val="000000"/>
              </a:solidFill>
              <a:latin typeface="Times New Roman" panose="02020603050405020304" pitchFamily="18" charset="0"/>
            </a:endParaRPr>
          </a:p>
          <a:p>
            <a:r>
              <a:rPr lang="en-IN" dirty="0">
                <a:solidFill>
                  <a:srgbClr val="000000"/>
                </a:solidFill>
                <a:latin typeface="Times New Roman" panose="02020603050405020304" pitchFamily="18" charset="0"/>
              </a:rPr>
              <a:t>Less –Excess-Rs 1500/-</a:t>
            </a:r>
          </a:p>
          <a:p>
            <a:endParaRPr lang="en-IN" dirty="0">
              <a:solidFill>
                <a:srgbClr val="000000"/>
              </a:solidFill>
              <a:latin typeface="Times New Roman" panose="02020603050405020304" pitchFamily="18" charset="0"/>
            </a:endParaRPr>
          </a:p>
          <a:p>
            <a:r>
              <a:rPr lang="en-IN" b="1" dirty="0">
                <a:solidFill>
                  <a:srgbClr val="000000"/>
                </a:solidFill>
                <a:latin typeface="Times New Roman" panose="02020603050405020304" pitchFamily="18" charset="0"/>
              </a:rPr>
              <a:t>Claim Payable –Rs 21,000/-</a:t>
            </a:r>
            <a:endParaRPr lang="en-IN" dirty="0"/>
          </a:p>
        </p:txBody>
      </p:sp>
    </p:spTree>
    <p:extLst>
      <p:ext uri="{BB962C8B-B14F-4D97-AF65-F5344CB8AC3E}">
        <p14:creationId xmlns:p14="http://schemas.microsoft.com/office/powerpoint/2010/main" val="26157937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2096" y="361386"/>
            <a:ext cx="11487807" cy="6309420"/>
          </a:xfrm>
          <a:prstGeom prst="rect">
            <a:avLst/>
          </a:prstGeom>
        </p:spPr>
        <p:txBody>
          <a:bodyPr wrap="square">
            <a:spAutoFit/>
          </a:bodyPr>
          <a:lstStyle/>
          <a:p>
            <a:r>
              <a:rPr lang="en-IN" sz="3200" u="sng" dirty="0"/>
              <a:t>GR-9</a:t>
            </a:r>
            <a:r>
              <a:rPr lang="en-IN" sz="2400" u="sng" dirty="0"/>
              <a:t>–</a:t>
            </a:r>
            <a:r>
              <a:rPr lang="en-IN" sz="3200" u="sng" dirty="0">
                <a:latin typeface="Century" panose="02040604050505020304" pitchFamily="18" charset="0"/>
              </a:rPr>
              <a:t>Depreciation on Parts for Partial Loss Claims </a:t>
            </a:r>
            <a:r>
              <a:rPr lang="en-IN" sz="3200" dirty="0">
                <a:solidFill>
                  <a:schemeClr val="accent2">
                    <a:lumMod val="75000"/>
                  </a:schemeClr>
                </a:solidFill>
                <a:latin typeface="Century" panose="02040604050505020304" pitchFamily="18" charset="0"/>
              </a:rPr>
              <a:t>Rubber</a:t>
            </a:r>
            <a:r>
              <a:rPr lang="en-IN" sz="2400" dirty="0">
                <a:solidFill>
                  <a:schemeClr val="accent2">
                    <a:lumMod val="75000"/>
                  </a:schemeClr>
                </a:solidFill>
              </a:rPr>
              <a:t>/</a:t>
            </a:r>
            <a:r>
              <a:rPr lang="en-IN" sz="3200" dirty="0">
                <a:solidFill>
                  <a:schemeClr val="accent2">
                    <a:lumMod val="75000"/>
                  </a:schemeClr>
                </a:solidFill>
              </a:rPr>
              <a:t>Nylon/Plastic parts</a:t>
            </a:r>
          </a:p>
          <a:p>
            <a:endParaRPr lang="en-IN" b="1" dirty="0">
              <a:solidFill>
                <a:schemeClr val="accent2">
                  <a:lumMod val="75000"/>
                </a:schemeClr>
              </a:solidFill>
            </a:endParaRPr>
          </a:p>
          <a:p>
            <a:r>
              <a:rPr lang="en-IN" sz="2000" b="1" dirty="0">
                <a:solidFill>
                  <a:schemeClr val="tx2"/>
                </a:solidFill>
              </a:rPr>
              <a:t>Tyres and Tubes, Batteries and Air bags	-50%		</a:t>
            </a:r>
          </a:p>
          <a:p>
            <a:r>
              <a:rPr lang="en-IN" sz="2000" b="1" dirty="0">
                <a:solidFill>
                  <a:schemeClr val="tx2"/>
                </a:solidFill>
              </a:rPr>
              <a:t>Fibre glass components	–30%	</a:t>
            </a:r>
          </a:p>
          <a:p>
            <a:r>
              <a:rPr lang="en-IN" sz="2000" b="1" dirty="0">
                <a:solidFill>
                  <a:schemeClr val="tx2"/>
                </a:solidFill>
              </a:rPr>
              <a:t>Glass Parts	                 –NIL	</a:t>
            </a:r>
          </a:p>
          <a:p>
            <a:r>
              <a:rPr lang="en-IN" sz="2000" b="1" dirty="0">
                <a:solidFill>
                  <a:schemeClr val="tx2"/>
                </a:solidFill>
              </a:rPr>
              <a:t>Painting-Material Cost	–50%	</a:t>
            </a:r>
          </a:p>
          <a:p>
            <a:endParaRPr lang="en-US" sz="2000" b="1" dirty="0">
              <a:solidFill>
                <a:schemeClr val="tx2"/>
              </a:solidFill>
            </a:endParaRPr>
          </a:p>
          <a:p>
            <a:r>
              <a:rPr lang="en-US" sz="2800" b="1" dirty="0">
                <a:solidFill>
                  <a:schemeClr val="accent2">
                    <a:lumMod val="75000"/>
                  </a:schemeClr>
                </a:solidFill>
              </a:rPr>
              <a:t>All other parts incl. wooden </a:t>
            </a:r>
          </a:p>
          <a:p>
            <a:r>
              <a:rPr lang="en-US" sz="2000" b="1" dirty="0">
                <a:solidFill>
                  <a:schemeClr val="tx2"/>
                </a:solidFill>
              </a:rPr>
              <a:t>Age of the Vehicle	                                % of Depreciation for Partial loss claims</a:t>
            </a:r>
          </a:p>
          <a:p>
            <a:r>
              <a:rPr lang="en-US" sz="2000" b="1" dirty="0">
                <a:solidFill>
                  <a:schemeClr val="tx2"/>
                </a:solidFill>
              </a:rPr>
              <a:t>Not exceeding 6 months	                                               Nil	</a:t>
            </a:r>
          </a:p>
          <a:p>
            <a:r>
              <a:rPr lang="en-US" sz="2000" b="1" dirty="0">
                <a:solidFill>
                  <a:schemeClr val="tx2"/>
                </a:solidFill>
              </a:rPr>
              <a:t>Exceeding 6 months but not &gt; 1 year	                5%	</a:t>
            </a:r>
          </a:p>
          <a:p>
            <a:r>
              <a:rPr lang="en-US" sz="2000" b="1" dirty="0">
                <a:solidFill>
                  <a:schemeClr val="tx2"/>
                </a:solidFill>
              </a:rPr>
              <a:t>Exceeding 1 year but not &gt; 2 years	                                10%	</a:t>
            </a:r>
          </a:p>
          <a:p>
            <a:r>
              <a:rPr lang="en-US" sz="2000" b="1" dirty="0">
                <a:solidFill>
                  <a:schemeClr val="tx2"/>
                </a:solidFill>
              </a:rPr>
              <a:t>Exceeding 2 years but not &gt; 3 years	                15%	</a:t>
            </a:r>
          </a:p>
          <a:p>
            <a:r>
              <a:rPr lang="en-US" sz="2000" b="1" dirty="0">
                <a:solidFill>
                  <a:schemeClr val="tx2"/>
                </a:solidFill>
              </a:rPr>
              <a:t>Exceeding 3 years but not &gt; 4 years	                25%	</a:t>
            </a:r>
          </a:p>
          <a:p>
            <a:r>
              <a:rPr lang="en-US" sz="2000" b="1" dirty="0">
                <a:solidFill>
                  <a:schemeClr val="tx2"/>
                </a:solidFill>
              </a:rPr>
              <a:t>Exceeding 4 years but not &gt; 5 years	</a:t>
            </a:r>
            <a:r>
              <a:rPr lang="en-US" sz="2000" b="1">
                <a:solidFill>
                  <a:schemeClr val="tx2"/>
                </a:solidFill>
              </a:rPr>
              <a:t>                35</a:t>
            </a:r>
            <a:r>
              <a:rPr lang="en-US" sz="2000" b="1" dirty="0">
                <a:solidFill>
                  <a:schemeClr val="tx2"/>
                </a:solidFill>
              </a:rPr>
              <a:t>%	</a:t>
            </a:r>
          </a:p>
          <a:p>
            <a:r>
              <a:rPr lang="en-US" sz="2000" b="1" dirty="0">
                <a:solidFill>
                  <a:schemeClr val="tx2"/>
                </a:solidFill>
              </a:rPr>
              <a:t>Exceeding 5 years but not &gt; 10 years	                 40%	</a:t>
            </a:r>
          </a:p>
          <a:p>
            <a:r>
              <a:rPr lang="en-IN" sz="2000" b="1" dirty="0">
                <a:solidFill>
                  <a:schemeClr val="tx2"/>
                </a:solidFill>
              </a:rPr>
              <a:t>Exceeding 10 years	                                                 50%	</a:t>
            </a:r>
          </a:p>
          <a:p>
            <a:endParaRPr lang="en-IN" dirty="0">
              <a:solidFill>
                <a:srgbClr val="000000"/>
              </a:solidFill>
              <a:latin typeface="Franklin Gothic Medium Cond" panose="020B0606030402020204" pitchFamily="34" charset="0"/>
            </a:endParaRPr>
          </a:p>
        </p:txBody>
      </p:sp>
    </p:spTree>
    <p:extLst>
      <p:ext uri="{BB962C8B-B14F-4D97-AF65-F5344CB8AC3E}">
        <p14:creationId xmlns:p14="http://schemas.microsoft.com/office/powerpoint/2010/main" val="13938350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23B28DC-DCE6-4225-80B8-70708150BD6E}"/>
              </a:ext>
            </a:extLst>
          </p:cNvPr>
          <p:cNvSpPr/>
          <p:nvPr/>
        </p:nvSpPr>
        <p:spPr>
          <a:xfrm>
            <a:off x="105104" y="220718"/>
            <a:ext cx="11855669" cy="646911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en-US" sz="2400" b="1" dirty="0"/>
              <a:t>                                                           Question -5</a:t>
            </a:r>
          </a:p>
          <a:p>
            <a:endParaRPr lang="en-US" sz="2400" b="1" dirty="0"/>
          </a:p>
          <a:p>
            <a:r>
              <a:rPr lang="en-US" sz="2400" dirty="0"/>
              <a:t>Mr. Yash insured his Private Car- Maruti Suzuki DL 11 DK 1166, Model 2015, Cubic capacity 999 CC  (fitted with CNG kit )under Packager policy without nil depreciation cover with Oriental insurance co. Ltd for the period 0.00 </a:t>
            </a:r>
            <a:r>
              <a:rPr lang="en-US" sz="2400" dirty="0" err="1"/>
              <a:t>hrs</a:t>
            </a:r>
            <a:r>
              <a:rPr lang="en-US" sz="2400" dirty="0"/>
              <a:t> 1.1.2023 to 31.12.2023 midnight. </a:t>
            </a:r>
          </a:p>
          <a:p>
            <a:endParaRPr lang="en-US" sz="2400" dirty="0"/>
          </a:p>
          <a:p>
            <a:r>
              <a:rPr lang="en-US" sz="2400" dirty="0"/>
              <a:t> On 15.6.2023 during night, the vehicle caught fire and vehicle got extensively damaged.  IDV of the vehicle is Rs 1,85,000.  The estimate of repairs is Rs 2,43,000 including parts and </a:t>
            </a:r>
            <a:r>
              <a:rPr lang="en-US" sz="2400" dirty="0" err="1"/>
              <a:t>labour</a:t>
            </a:r>
            <a:r>
              <a:rPr lang="en-US" sz="2400" dirty="0"/>
              <a:t>.  The Surveyor assessed the loss for Rs 2,00,000 before excess and salvage Rs 2000 on Repair liability. Wreck value is Rs 55,000/- on as is where is basis.   Find out the liability of the insurance company in this case. </a:t>
            </a:r>
          </a:p>
          <a:p>
            <a:pPr algn="ctr"/>
            <a:endParaRPr lang="en-US" sz="2400" dirty="0"/>
          </a:p>
          <a:p>
            <a:pPr algn="ctr"/>
            <a:endParaRPr lang="en-US" dirty="0"/>
          </a:p>
          <a:p>
            <a:pPr algn="ctr"/>
            <a:endParaRPr lang="en-US" dirty="0"/>
          </a:p>
          <a:p>
            <a:pPr algn="ctr"/>
            <a:endParaRPr lang="en-IN" dirty="0"/>
          </a:p>
        </p:txBody>
      </p:sp>
    </p:spTree>
    <p:extLst>
      <p:ext uri="{BB962C8B-B14F-4D97-AF65-F5344CB8AC3E}">
        <p14:creationId xmlns:p14="http://schemas.microsoft.com/office/powerpoint/2010/main" val="3289811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69A7DE64-44C9-4343-AFB7-EBA7BC7E40EA}"/>
              </a:ext>
            </a:extLst>
          </p:cNvPr>
          <p:cNvSpPr>
            <a:spLocks noGrp="1"/>
          </p:cNvSpPr>
          <p:nvPr>
            <p:ph idx="1"/>
          </p:nvPr>
        </p:nvSpPr>
        <p:spPr/>
        <p:txBody>
          <a:bodyPr/>
          <a:lstStyle/>
          <a:p>
            <a:endParaRPr lang="en-IN"/>
          </a:p>
        </p:txBody>
      </p:sp>
      <p:sp>
        <p:nvSpPr>
          <p:cNvPr id="8" name="Rectangle 7">
            <a:extLst>
              <a:ext uri="{FF2B5EF4-FFF2-40B4-BE49-F238E27FC236}">
                <a16:creationId xmlns:a16="http://schemas.microsoft.com/office/drawing/2014/main" id="{1D3CBC81-92CF-4E5B-BE29-16CD6FE7AF7B}"/>
              </a:ext>
            </a:extLst>
          </p:cNvPr>
          <p:cNvSpPr/>
          <p:nvPr/>
        </p:nvSpPr>
        <p:spPr>
          <a:xfrm>
            <a:off x="515007" y="1671145"/>
            <a:ext cx="10899227" cy="51868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bg1"/>
              </a:solidFill>
            </a:endParaRPr>
          </a:p>
        </p:txBody>
      </p:sp>
      <p:pic>
        <p:nvPicPr>
          <p:cNvPr id="9" name="Content Placeholder 3">
            <a:extLst>
              <a:ext uri="{FF2B5EF4-FFF2-40B4-BE49-F238E27FC236}">
                <a16:creationId xmlns:a16="http://schemas.microsoft.com/office/drawing/2014/main" id="{033AA6F2-BC30-4A3F-A601-E8CB62DAD74F}"/>
              </a:ext>
            </a:extLst>
          </p:cNvPr>
          <p:cNvPicPr>
            <a:picLocks noChangeAspect="1"/>
          </p:cNvPicPr>
          <p:nvPr/>
        </p:nvPicPr>
        <p:blipFill>
          <a:blip r:embed="rId2"/>
          <a:stretch>
            <a:fillRect/>
          </a:stretch>
        </p:blipFill>
        <p:spPr>
          <a:xfrm>
            <a:off x="283779" y="872602"/>
            <a:ext cx="10867696" cy="6153563"/>
          </a:xfrm>
          <a:prstGeom prst="rect">
            <a:avLst/>
          </a:prstGeom>
          <a:solidFill>
            <a:schemeClr val="bg1"/>
          </a:solidFill>
          <a:ln>
            <a:solidFill>
              <a:schemeClr val="bg1"/>
            </a:solidFill>
          </a:ln>
        </p:spPr>
      </p:pic>
      <p:sp>
        <p:nvSpPr>
          <p:cNvPr id="11" name="Title 10">
            <a:extLst>
              <a:ext uri="{FF2B5EF4-FFF2-40B4-BE49-F238E27FC236}">
                <a16:creationId xmlns:a16="http://schemas.microsoft.com/office/drawing/2014/main" id="{8FCAD053-83E1-4C38-AA82-A0CD70BF1C59}"/>
              </a:ext>
            </a:extLst>
          </p:cNvPr>
          <p:cNvSpPr>
            <a:spLocks noGrp="1"/>
          </p:cNvSpPr>
          <p:nvPr>
            <p:ph type="title"/>
          </p:nvPr>
        </p:nvSpPr>
        <p:spPr>
          <a:xfrm>
            <a:off x="1198178" y="73573"/>
            <a:ext cx="10155621" cy="1617116"/>
          </a:xfrm>
          <a:noFill/>
        </p:spPr>
        <p:txBody>
          <a:bodyPr/>
          <a:lstStyle/>
          <a:p>
            <a:r>
              <a:rPr lang="en-US" dirty="0"/>
              <a:t>Return to Invoice claim Working</a:t>
            </a:r>
            <a:endParaRPr lang="en-IN" dirty="0"/>
          </a:p>
        </p:txBody>
      </p:sp>
    </p:spTree>
    <p:extLst>
      <p:ext uri="{BB962C8B-B14F-4D97-AF65-F5344CB8AC3E}">
        <p14:creationId xmlns:p14="http://schemas.microsoft.com/office/powerpoint/2010/main" val="15844435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82EE813-2614-4DA3-A0F0-1F162B36596B}"/>
              </a:ext>
            </a:extLst>
          </p:cNvPr>
          <p:cNvSpPr/>
          <p:nvPr/>
        </p:nvSpPr>
        <p:spPr>
          <a:xfrm>
            <a:off x="115614" y="283778"/>
            <a:ext cx="11624442" cy="64375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t>                                                            </a:t>
            </a:r>
            <a:r>
              <a:rPr lang="en-US" sz="2400" b="1" dirty="0">
                <a:solidFill>
                  <a:schemeClr val="tx1"/>
                </a:solidFill>
              </a:rPr>
              <a:t>Question no  6</a:t>
            </a:r>
          </a:p>
          <a:p>
            <a:endParaRPr lang="en-US" sz="2400" dirty="0">
              <a:solidFill>
                <a:schemeClr val="tx1"/>
              </a:solidFill>
            </a:endParaRPr>
          </a:p>
          <a:p>
            <a:endParaRPr lang="en-US" sz="2400" dirty="0">
              <a:solidFill>
                <a:schemeClr val="tx1"/>
              </a:solidFill>
            </a:endParaRPr>
          </a:p>
          <a:p>
            <a:r>
              <a:rPr lang="en-US" sz="2400" dirty="0">
                <a:solidFill>
                  <a:schemeClr val="tx1"/>
                </a:solidFill>
              </a:rPr>
              <a:t>Miss Seema was driving her Honda Amaze, Private car, DL 12 SP 1203.  The steering rod of the vehicle got broke down and she lost control over the vehicle.  The vehicle dashed against the tree and resulted in frontal damage.  The surveyor assessed the loss  as under:</a:t>
            </a:r>
          </a:p>
          <a:p>
            <a:r>
              <a:rPr lang="en-US" sz="2400" dirty="0">
                <a:solidFill>
                  <a:schemeClr val="tx1"/>
                </a:solidFill>
              </a:rPr>
              <a:t>Wind screen glass Rs 5,000, Sealant kit Rs 1000, </a:t>
            </a:r>
            <a:r>
              <a:rPr lang="en-US" sz="2400" dirty="0" err="1">
                <a:solidFill>
                  <a:schemeClr val="tx1"/>
                </a:solidFill>
              </a:rPr>
              <a:t>Moulding</a:t>
            </a:r>
            <a:r>
              <a:rPr lang="en-US" sz="2400" dirty="0">
                <a:solidFill>
                  <a:schemeClr val="tx1"/>
                </a:solidFill>
              </a:rPr>
              <a:t> Rs 800, Front bumper Rs 4000, Bumper grill Rs 500, Radiator Rs 4500, </a:t>
            </a:r>
            <a:r>
              <a:rPr lang="en-US" sz="2400" dirty="0" err="1">
                <a:solidFill>
                  <a:schemeClr val="tx1"/>
                </a:solidFill>
              </a:rPr>
              <a:t>Condensor</a:t>
            </a:r>
            <a:r>
              <a:rPr lang="en-US" sz="2400" dirty="0">
                <a:solidFill>
                  <a:schemeClr val="tx1"/>
                </a:solidFill>
              </a:rPr>
              <a:t> Rs 6000, Painting charges Rs 12000, Head lamps 2 Rs 4000, Indicators Rs 700, Fender Rs 3500.  </a:t>
            </a:r>
            <a:r>
              <a:rPr lang="en-US" sz="2400" dirty="0" err="1">
                <a:solidFill>
                  <a:schemeClr val="tx1"/>
                </a:solidFill>
              </a:rPr>
              <a:t>Labour</a:t>
            </a:r>
            <a:r>
              <a:rPr lang="en-US" sz="2400" dirty="0">
                <a:solidFill>
                  <a:schemeClr val="tx1"/>
                </a:solidFill>
              </a:rPr>
              <a:t> charges for opening and fitting Rs 2500.  Please work out insurer’s liability.  Details of policy and vehicle are as follows:</a:t>
            </a:r>
          </a:p>
          <a:p>
            <a:r>
              <a:rPr lang="en-US" sz="2400" dirty="0">
                <a:solidFill>
                  <a:schemeClr val="tx1"/>
                </a:solidFill>
              </a:rPr>
              <a:t>Package policy without nil depreciation cover.  Cubic capacity of the vehicle is 1400.  Model 2022, Date of registration is 1.4.2022.  Date of accident is 1.12.2022. </a:t>
            </a:r>
            <a:endParaRPr lang="en-IN" dirty="0">
              <a:solidFill>
                <a:schemeClr val="tx1"/>
              </a:solidFill>
            </a:endParaRPr>
          </a:p>
        </p:txBody>
      </p:sp>
    </p:spTree>
    <p:extLst>
      <p:ext uri="{BB962C8B-B14F-4D97-AF65-F5344CB8AC3E}">
        <p14:creationId xmlns:p14="http://schemas.microsoft.com/office/powerpoint/2010/main" val="29314530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62759" y="725214"/>
            <a:ext cx="11845157" cy="5078313"/>
          </a:xfrm>
          <a:prstGeom prst="rect">
            <a:avLst/>
          </a:prstGeom>
        </p:spPr>
        <p:txBody>
          <a:bodyPr wrap="square">
            <a:spAutoFit/>
          </a:bodyPr>
          <a:lstStyle/>
          <a:p>
            <a:pPr algn="ctr"/>
            <a:r>
              <a:rPr lang="en-IN" sz="3200" dirty="0">
                <a:solidFill>
                  <a:srgbClr val="FF0000"/>
                </a:solidFill>
                <a:latin typeface="Franklin Gothic Medium Cond" panose="020B0606030402020204" pitchFamily="34" charset="0"/>
              </a:rPr>
              <a:t>MISP Guidelines</a:t>
            </a:r>
          </a:p>
          <a:p>
            <a:pPr algn="ctr"/>
            <a:endParaRPr lang="en-IN" sz="3200" dirty="0">
              <a:solidFill>
                <a:srgbClr val="FF0000"/>
              </a:solidFill>
              <a:latin typeface="Franklin Gothic Medium Cond" panose="020B0606030402020204" pitchFamily="34" charset="0"/>
            </a:endParaRPr>
          </a:p>
          <a:p>
            <a:pPr marL="285750" indent="-285750">
              <a:buFont typeface="Arial" panose="020B0604020202020204" pitchFamily="34" charset="0"/>
              <a:buChar char="•"/>
            </a:pPr>
            <a:r>
              <a:rPr lang="en-US" sz="2000" dirty="0">
                <a:solidFill>
                  <a:srgbClr val="FF0000"/>
                </a:solidFill>
                <a:latin typeface="Century" panose="02040604050505020304" pitchFamily="18" charset="0"/>
              </a:rPr>
              <a:t>MISP</a:t>
            </a:r>
            <a:r>
              <a:rPr lang="en-US" sz="2000" dirty="0">
                <a:solidFill>
                  <a:srgbClr val="000000"/>
                </a:solidFill>
                <a:latin typeface="Century" panose="02040604050505020304" pitchFamily="18" charset="0"/>
              </a:rPr>
              <a:t>-Motor Insurance Service Provider-1 Nov ,2017-means a automobile dealer appointed by insurer or intermediary to distribute and /or service motor insurance policies sold through it. Servicing includes Policy servicing, claim servicing </a:t>
            </a:r>
            <a:r>
              <a:rPr lang="en-US" sz="2000" dirty="0" err="1">
                <a:solidFill>
                  <a:srgbClr val="000000"/>
                </a:solidFill>
                <a:latin typeface="Century" panose="02040604050505020304" pitchFamily="18" charset="0"/>
              </a:rPr>
              <a:t>etc</a:t>
            </a:r>
            <a:endParaRPr lang="en-US" sz="2000" dirty="0">
              <a:solidFill>
                <a:srgbClr val="000000"/>
              </a:solidFill>
              <a:latin typeface="Century" panose="02040604050505020304" pitchFamily="18" charset="0"/>
            </a:endParaRPr>
          </a:p>
          <a:p>
            <a:pPr marL="285750" indent="-285750">
              <a:buFont typeface="Arial" panose="020B0604020202020204" pitchFamily="34" charset="0"/>
              <a:buChar char="•"/>
            </a:pPr>
            <a:r>
              <a:rPr lang="en-US" sz="2000" dirty="0">
                <a:solidFill>
                  <a:srgbClr val="000000"/>
                </a:solidFill>
                <a:latin typeface="Century" panose="02040604050505020304" pitchFamily="18" charset="0"/>
              </a:rPr>
              <a:t>Objective-To have a regulatory oversight over automotive Dealers –Dealer or sub dealer of a automobile manufacturer for selling new or used vehicles </a:t>
            </a:r>
          </a:p>
          <a:p>
            <a:pPr marL="285750" indent="-285750">
              <a:buFont typeface="Arial" panose="020B0604020202020204" pitchFamily="34" charset="0"/>
              <a:buChar char="•"/>
            </a:pPr>
            <a:r>
              <a:rPr lang="en-IN" sz="2000" dirty="0">
                <a:solidFill>
                  <a:srgbClr val="000000"/>
                </a:solidFill>
                <a:latin typeface="Century" panose="02040604050505020304" pitchFamily="18" charset="0"/>
              </a:rPr>
              <a:t>Automobile Manufacturer-OEM-Original Equipment manufacturer</a:t>
            </a:r>
          </a:p>
          <a:p>
            <a:pPr marL="285750" indent="-285750">
              <a:buFont typeface="Arial" panose="020B0604020202020204" pitchFamily="34" charset="0"/>
              <a:buChar char="•"/>
            </a:pPr>
            <a:r>
              <a:rPr lang="en-US" sz="2000" dirty="0">
                <a:solidFill>
                  <a:srgbClr val="000000"/>
                </a:solidFill>
                <a:latin typeface="Century" panose="02040604050505020304" pitchFamily="18" charset="0"/>
              </a:rPr>
              <a:t>Distribution Fee:  Amount approved as per Board Approved policy of the Company</a:t>
            </a:r>
          </a:p>
          <a:p>
            <a:pPr marL="285750" indent="-285750">
              <a:buFont typeface="Arial" panose="020B0604020202020204" pitchFamily="34" charset="0"/>
              <a:buChar char="•"/>
            </a:pPr>
            <a:r>
              <a:rPr lang="en-US" sz="2000" dirty="0">
                <a:solidFill>
                  <a:srgbClr val="000000"/>
                </a:solidFill>
                <a:latin typeface="Century" panose="02040604050505020304" pitchFamily="18" charset="0"/>
              </a:rPr>
              <a:t>Sponsoring Entity-Either Insurer or a insurance Intermediary </a:t>
            </a:r>
          </a:p>
          <a:p>
            <a:pPr marL="285750" indent="-285750">
              <a:buFont typeface="Arial" panose="020B0604020202020204" pitchFamily="34" charset="0"/>
              <a:buChar char="•"/>
            </a:pPr>
            <a:r>
              <a:rPr lang="en-US" sz="2000" dirty="0">
                <a:solidFill>
                  <a:srgbClr val="000000"/>
                </a:solidFill>
                <a:latin typeface="Century" panose="02040604050505020304" pitchFamily="18" charset="0"/>
              </a:rPr>
              <a:t>MISP –May work for one or more insurers either directly or through insurance intermediary. Appointment of MISP is based on PAN .But MISP can work for only one intermediary .</a:t>
            </a:r>
          </a:p>
          <a:p>
            <a:pPr marL="285750" indent="-285750">
              <a:buFont typeface="Arial" panose="020B0604020202020204" pitchFamily="34" charset="0"/>
              <a:buChar char="•"/>
            </a:pPr>
            <a:r>
              <a:rPr lang="en-US" sz="2000" dirty="0">
                <a:solidFill>
                  <a:srgbClr val="000000"/>
                </a:solidFill>
                <a:latin typeface="Century" panose="02040604050505020304" pitchFamily="18" charset="0"/>
              </a:rPr>
              <a:t>Designated Person-MISP nominates a person who shall be responsible for its compliances with the guidelines . Should be at least 12thPass and undergo training and examination of Point of sales person .DP is given a unique identification number based on Aadhar No .</a:t>
            </a:r>
          </a:p>
        </p:txBody>
      </p:sp>
    </p:spTree>
    <p:extLst>
      <p:ext uri="{BB962C8B-B14F-4D97-AF65-F5344CB8AC3E}">
        <p14:creationId xmlns:p14="http://schemas.microsoft.com/office/powerpoint/2010/main" val="9158205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4361" y="1738861"/>
            <a:ext cx="8979108" cy="3754874"/>
          </a:xfrm>
          <a:prstGeom prst="rect">
            <a:avLst/>
          </a:prstGeom>
        </p:spPr>
        <p:txBody>
          <a:bodyPr wrap="square">
            <a:spAutoFit/>
          </a:bodyPr>
          <a:lstStyle/>
          <a:p>
            <a:endParaRPr lang="en-IN" sz="800" dirty="0">
              <a:solidFill>
                <a:srgbClr val="000000"/>
              </a:solidFill>
              <a:latin typeface="Edwardian Script ITC" panose="030303020407070D0804" pitchFamily="66" charset="0"/>
            </a:endParaRPr>
          </a:p>
          <a:p>
            <a:pPr algn="ctr"/>
            <a:r>
              <a:rPr lang="en-IN" sz="11500" dirty="0">
                <a:solidFill>
                  <a:srgbClr val="7030A0"/>
                </a:solidFill>
                <a:latin typeface="Edwardian Script ITC" panose="030303020407070D0804" pitchFamily="66" charset="0"/>
              </a:rPr>
              <a:t>Thank You and </a:t>
            </a:r>
          </a:p>
          <a:p>
            <a:pPr algn="ctr"/>
            <a:r>
              <a:rPr lang="en-IN" sz="11500" dirty="0">
                <a:solidFill>
                  <a:srgbClr val="7030A0"/>
                </a:solidFill>
                <a:latin typeface="Edwardian Script ITC" panose="030303020407070D0804" pitchFamily="66" charset="0"/>
              </a:rPr>
              <a:t>All the best</a:t>
            </a:r>
            <a:endParaRPr lang="en-IN" sz="11500" dirty="0">
              <a:solidFill>
                <a:srgbClr val="7030A0"/>
              </a:solidFill>
            </a:endParaRPr>
          </a:p>
        </p:txBody>
      </p:sp>
      <p:sp>
        <p:nvSpPr>
          <p:cNvPr id="3" name="Oval 2">
            <a:extLst>
              <a:ext uri="{FF2B5EF4-FFF2-40B4-BE49-F238E27FC236}">
                <a16:creationId xmlns:a16="http://schemas.microsoft.com/office/drawing/2014/main" id="{18360D63-976C-485F-8DB5-4A4DAB6B233D}"/>
              </a:ext>
            </a:extLst>
          </p:cNvPr>
          <p:cNvSpPr/>
          <p:nvPr/>
        </p:nvSpPr>
        <p:spPr>
          <a:xfrm>
            <a:off x="7231117" y="1765738"/>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15789345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F842E58-8B64-4E3B-A53C-79A1DF1E5187}"/>
              </a:ext>
            </a:extLst>
          </p:cNvPr>
          <p:cNvPicPr>
            <a:picLocks noChangeAspect="1"/>
          </p:cNvPicPr>
          <p:nvPr/>
        </p:nvPicPr>
        <p:blipFill>
          <a:blip r:embed="rId2"/>
          <a:stretch>
            <a:fillRect/>
          </a:stretch>
        </p:blipFill>
        <p:spPr>
          <a:xfrm>
            <a:off x="118841" y="183931"/>
            <a:ext cx="11789379" cy="6490138"/>
          </a:xfrm>
          <a:prstGeom prst="rect">
            <a:avLst/>
          </a:prstGeom>
          <a:solidFill>
            <a:srgbClr val="FFFF00"/>
          </a:solidFill>
          <a:ln>
            <a:noFill/>
          </a:ln>
        </p:spPr>
      </p:pic>
    </p:spTree>
    <p:extLst>
      <p:ext uri="{BB962C8B-B14F-4D97-AF65-F5344CB8AC3E}">
        <p14:creationId xmlns:p14="http://schemas.microsoft.com/office/powerpoint/2010/main" val="24915250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1F3A9E7-68F1-421F-A167-170E3E5BAFC3}"/>
              </a:ext>
            </a:extLst>
          </p:cNvPr>
          <p:cNvSpPr/>
          <p:nvPr/>
        </p:nvSpPr>
        <p:spPr>
          <a:xfrm>
            <a:off x="1198180" y="273269"/>
            <a:ext cx="9490841" cy="12086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t>Types of Motor OD Claims</a:t>
            </a:r>
            <a:endParaRPr lang="en-IN" sz="4400" dirty="0"/>
          </a:p>
        </p:txBody>
      </p:sp>
      <p:graphicFrame>
        <p:nvGraphicFramePr>
          <p:cNvPr id="3" name="Diagram 2">
            <a:extLst>
              <a:ext uri="{FF2B5EF4-FFF2-40B4-BE49-F238E27FC236}">
                <a16:creationId xmlns:a16="http://schemas.microsoft.com/office/drawing/2014/main" id="{B9DC3616-FC91-452E-BF57-3F3950894DA2}"/>
              </a:ext>
            </a:extLst>
          </p:cNvPr>
          <p:cNvGraphicFramePr/>
          <p:nvPr>
            <p:extLst>
              <p:ext uri="{D42A27DB-BD31-4B8C-83A1-F6EECF244321}">
                <p14:modId xmlns:p14="http://schemas.microsoft.com/office/powerpoint/2010/main" val="3864794383"/>
              </p:ext>
            </p:extLst>
          </p:nvPr>
        </p:nvGraphicFramePr>
        <p:xfrm>
          <a:off x="2032000" y="1660634"/>
          <a:ext cx="8128000" cy="44776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448980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21A5D0D-049F-4FFD-9C8D-309AF1F0AE32}"/>
              </a:ext>
            </a:extLst>
          </p:cNvPr>
          <p:cNvSpPr/>
          <p:nvPr/>
        </p:nvSpPr>
        <p:spPr>
          <a:xfrm>
            <a:off x="-1839311" y="-331076"/>
            <a:ext cx="14430703" cy="768831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endParaRPr lang="en-US" sz="1800" b="0" i="0" u="none" strike="noStrike" baseline="0" dirty="0">
              <a:solidFill>
                <a:srgbClr val="000000"/>
              </a:solidFill>
              <a:latin typeface="Century" panose="02040604050505020304" pitchFamily="18" charset="0"/>
            </a:endParaRPr>
          </a:p>
        </p:txBody>
      </p:sp>
      <p:sp>
        <p:nvSpPr>
          <p:cNvPr id="3" name="Rectangle 2">
            <a:extLst>
              <a:ext uri="{FF2B5EF4-FFF2-40B4-BE49-F238E27FC236}">
                <a16:creationId xmlns:a16="http://schemas.microsoft.com/office/drawing/2014/main" id="{47F22513-ABC0-477A-8EBD-C2B75A4F3D2F}"/>
              </a:ext>
            </a:extLst>
          </p:cNvPr>
          <p:cNvSpPr/>
          <p:nvPr/>
        </p:nvSpPr>
        <p:spPr>
          <a:xfrm>
            <a:off x="-1734207" y="0"/>
            <a:ext cx="12812110" cy="712601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lvl="8"/>
            <a:r>
              <a:rPr lang="en-IN" sz="2800" b="1" dirty="0">
                <a:solidFill>
                  <a:srgbClr val="002060"/>
                </a:solidFill>
                <a:latin typeface="Century" panose="02040604050505020304" pitchFamily="18" charset="0"/>
              </a:rPr>
              <a:t>				</a:t>
            </a:r>
            <a:r>
              <a:rPr lang="en-IN" dirty="0">
                <a:solidFill>
                  <a:srgbClr val="000000"/>
                </a:solidFill>
                <a:latin typeface="Century" panose="02040604050505020304" pitchFamily="18" charset="0"/>
              </a:rPr>
              <a:t>			</a:t>
            </a:r>
            <a:r>
              <a:rPr lang="en-US" sz="1800" b="0" i="0" u="none" strike="noStrike" baseline="0" dirty="0">
                <a:solidFill>
                  <a:schemeClr val="accent1"/>
                </a:solidFill>
                <a:latin typeface="Century" panose="02040604050505020304" pitchFamily="18" charset="0"/>
              </a:rPr>
              <a:t>			</a:t>
            </a:r>
            <a:r>
              <a:rPr lang="en-US" sz="2400" b="0" i="0" u="none" strike="noStrike" baseline="0" dirty="0">
                <a:solidFill>
                  <a:schemeClr val="accent1"/>
                </a:solidFill>
                <a:latin typeface="Century" panose="02040604050505020304" pitchFamily="18" charset="0"/>
              </a:rPr>
              <a:t>•    </a:t>
            </a:r>
            <a:r>
              <a:rPr lang="en-US" sz="2800" b="0" i="0" u="none" strike="noStrike" baseline="0" dirty="0">
                <a:solidFill>
                  <a:schemeClr val="accent1"/>
                </a:solidFill>
                <a:latin typeface="Century" panose="02040604050505020304" pitchFamily="18" charset="0"/>
              </a:rPr>
              <a:t>Repair of Vehicle </a:t>
            </a:r>
            <a:r>
              <a:rPr lang="en-US" sz="2400" b="0" i="0" u="none" strike="noStrike" baseline="0" dirty="0">
                <a:solidFill>
                  <a:srgbClr val="000000"/>
                </a:solidFill>
                <a:latin typeface="Century" panose="02040604050505020304" pitchFamily="18" charset="0"/>
              </a:rPr>
              <a:t>–Where the insured has to incur the expenditure in order to repair the parts of the vehicle damaged in an accident, the insurance company pays for such expenses plus towing charges for the damaged vehicle, subject to maximum of IDV of the vehicle. The insured has to bear a portion of the repair cost for depreciation which is based on the age of the vehicle. </a:t>
            </a:r>
          </a:p>
          <a:p>
            <a:pPr algn="just"/>
            <a:endParaRPr lang="en-US" sz="1800" b="0" i="0" u="none" strike="noStrike" baseline="0" dirty="0">
              <a:solidFill>
                <a:srgbClr val="000000"/>
              </a:solidFill>
              <a:latin typeface="Century" panose="02040604050505020304" pitchFamily="18" charset="0"/>
            </a:endParaRPr>
          </a:p>
          <a:p>
            <a:r>
              <a:rPr lang="en-US" sz="1800" b="0" i="0" u="none" strike="noStrike" baseline="0" dirty="0">
                <a:solidFill>
                  <a:srgbClr val="000000"/>
                </a:solidFill>
                <a:latin typeface="Century" panose="02040604050505020304" pitchFamily="18" charset="0"/>
              </a:rPr>
              <a:t>			</a:t>
            </a:r>
          </a:p>
          <a:p>
            <a:endParaRPr lang="en-IN" sz="2800" b="1" i="0" u="none" strike="noStrike" baseline="0" dirty="0">
              <a:solidFill>
                <a:srgbClr val="002060"/>
              </a:solidFill>
              <a:latin typeface="Century" panose="02040604050505020304" pitchFamily="18" charset="0"/>
            </a:endParaRPr>
          </a:p>
          <a:p>
            <a:pPr lvl="8"/>
            <a:r>
              <a:rPr lang="en-IN" sz="2800" b="1" dirty="0">
                <a:solidFill>
                  <a:srgbClr val="002060"/>
                </a:solidFill>
                <a:latin typeface="Century" panose="02040604050505020304" pitchFamily="18" charset="0"/>
              </a:rPr>
              <a:t>					</a:t>
            </a:r>
          </a:p>
        </p:txBody>
      </p:sp>
      <p:sp>
        <p:nvSpPr>
          <p:cNvPr id="5" name="Rectangle 4">
            <a:extLst>
              <a:ext uri="{FF2B5EF4-FFF2-40B4-BE49-F238E27FC236}">
                <a16:creationId xmlns:a16="http://schemas.microsoft.com/office/drawing/2014/main" id="{E38737B5-4AE1-45CA-B970-F44C7C2A42B2}"/>
              </a:ext>
            </a:extLst>
          </p:cNvPr>
          <p:cNvSpPr/>
          <p:nvPr/>
        </p:nvSpPr>
        <p:spPr>
          <a:xfrm>
            <a:off x="1881352" y="693682"/>
            <a:ext cx="6547946" cy="9984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200" b="1" dirty="0">
                <a:solidFill>
                  <a:schemeClr val="bg1"/>
                </a:solidFill>
                <a:latin typeface="Century" panose="02040604050505020304" pitchFamily="18" charset="0"/>
              </a:rPr>
              <a:t>Motor OD CLAIMS</a:t>
            </a:r>
          </a:p>
        </p:txBody>
      </p:sp>
    </p:spTree>
    <p:extLst>
      <p:ext uri="{BB962C8B-B14F-4D97-AF65-F5344CB8AC3E}">
        <p14:creationId xmlns:p14="http://schemas.microsoft.com/office/powerpoint/2010/main" val="15304834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21A5D0D-049F-4FFD-9C8D-309AF1F0AE32}"/>
              </a:ext>
            </a:extLst>
          </p:cNvPr>
          <p:cNvSpPr/>
          <p:nvPr/>
        </p:nvSpPr>
        <p:spPr>
          <a:xfrm>
            <a:off x="-1839311" y="-331076"/>
            <a:ext cx="14430703" cy="768831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endParaRPr lang="en-US" sz="1800" b="0" i="0" u="none" strike="noStrike" baseline="0" dirty="0">
              <a:solidFill>
                <a:srgbClr val="000000"/>
              </a:solidFill>
              <a:latin typeface="Century" panose="02040604050505020304" pitchFamily="18" charset="0"/>
            </a:endParaRPr>
          </a:p>
        </p:txBody>
      </p:sp>
      <p:sp>
        <p:nvSpPr>
          <p:cNvPr id="3" name="Rectangle 2">
            <a:extLst>
              <a:ext uri="{FF2B5EF4-FFF2-40B4-BE49-F238E27FC236}">
                <a16:creationId xmlns:a16="http://schemas.microsoft.com/office/drawing/2014/main" id="{47F22513-ABC0-477A-8EBD-C2B75A4F3D2F}"/>
              </a:ext>
            </a:extLst>
          </p:cNvPr>
          <p:cNvSpPr/>
          <p:nvPr/>
        </p:nvSpPr>
        <p:spPr>
          <a:xfrm>
            <a:off x="-1744717" y="620110"/>
            <a:ext cx="14231005" cy="649539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en-IN" sz="1800" b="1" i="0" u="none" strike="noStrike" baseline="0" dirty="0">
                <a:solidFill>
                  <a:srgbClr val="000000"/>
                </a:solidFill>
                <a:latin typeface="Century" panose="02040604050505020304" pitchFamily="18" charset="0"/>
              </a:rPr>
              <a:t>				</a:t>
            </a:r>
            <a:r>
              <a:rPr lang="en-IN" sz="2800" b="1" i="0" u="none" strike="noStrike" baseline="0" dirty="0">
                <a:solidFill>
                  <a:srgbClr val="002060"/>
                </a:solidFill>
                <a:latin typeface="Century" panose="02040604050505020304" pitchFamily="18" charset="0"/>
              </a:rPr>
              <a:t>Basis of Settlement</a:t>
            </a:r>
            <a:endParaRPr lang="en-IN" sz="1800" b="0" i="0" u="none" strike="noStrike" baseline="0" dirty="0">
              <a:solidFill>
                <a:srgbClr val="000000"/>
              </a:solidFill>
              <a:latin typeface="Century" panose="02040604050505020304" pitchFamily="18" charset="0"/>
            </a:endParaRPr>
          </a:p>
          <a:p>
            <a:endParaRPr lang="en-IN" sz="1800" b="0" i="0" u="none" strike="noStrike" baseline="0" dirty="0">
              <a:solidFill>
                <a:srgbClr val="000000"/>
              </a:solidFill>
              <a:latin typeface="Century" panose="02040604050505020304" pitchFamily="18" charset="0"/>
            </a:endParaRPr>
          </a:p>
          <a:p>
            <a:pPr algn="just"/>
            <a:r>
              <a:rPr lang="en-US" sz="1800" b="0" i="0" u="none" strike="noStrike" baseline="0" dirty="0">
                <a:solidFill>
                  <a:schemeClr val="accent1"/>
                </a:solidFill>
                <a:latin typeface="Century" panose="02040604050505020304" pitchFamily="18" charset="0"/>
              </a:rPr>
              <a:t>			</a:t>
            </a:r>
            <a:endParaRPr lang="en-US" sz="1800" b="0" i="0" u="none" strike="noStrike" baseline="0" dirty="0">
              <a:solidFill>
                <a:srgbClr val="000000"/>
              </a:solidFill>
              <a:latin typeface="Century" panose="02040604050505020304" pitchFamily="18" charset="0"/>
            </a:endParaRPr>
          </a:p>
          <a:p>
            <a:endParaRPr lang="en-US" sz="1800" b="0" i="0" u="none" strike="noStrike" baseline="0" dirty="0">
              <a:solidFill>
                <a:srgbClr val="000000"/>
              </a:solidFill>
              <a:latin typeface="Century" panose="02040604050505020304" pitchFamily="18" charset="0"/>
            </a:endParaRPr>
          </a:p>
          <a:p>
            <a:r>
              <a:rPr lang="en-US" sz="1800" b="0" i="0" u="none" strike="noStrike" baseline="0" dirty="0">
                <a:solidFill>
                  <a:srgbClr val="000000"/>
                </a:solidFill>
                <a:latin typeface="Century" panose="02040604050505020304" pitchFamily="18" charset="0"/>
              </a:rPr>
              <a:t>			</a:t>
            </a:r>
            <a:r>
              <a:rPr lang="en-US" sz="2400" b="0" i="0" u="none" strike="noStrike" baseline="0" dirty="0">
                <a:solidFill>
                  <a:srgbClr val="000000"/>
                </a:solidFill>
                <a:latin typeface="Century" panose="02040604050505020304" pitchFamily="18" charset="0"/>
              </a:rPr>
              <a:t>•    </a:t>
            </a:r>
            <a:r>
              <a:rPr lang="en-US" sz="2800" b="0" i="0" u="none" strike="noStrike" baseline="0" dirty="0">
                <a:solidFill>
                  <a:schemeClr val="accent1"/>
                </a:solidFill>
                <a:latin typeface="Century" panose="02040604050505020304" pitchFamily="18" charset="0"/>
              </a:rPr>
              <a:t>Total Loss </a:t>
            </a:r>
            <a:r>
              <a:rPr lang="en-US" sz="2400" b="0" i="0" u="none" strike="noStrike" baseline="0" dirty="0">
                <a:solidFill>
                  <a:srgbClr val="000000"/>
                </a:solidFill>
                <a:latin typeface="Century" panose="02040604050505020304" pitchFamily="18" charset="0"/>
              </a:rPr>
              <a:t>-Where the vehicle is totally damaged or when the net cost of repairs is almost close to IDV, the claim can be considered to be a total loss. In total loss, in case the vehicle is Total Loss then the insured is paid the full IDV less applicable deductibles as per the Policy and he has to get the vehicle salvage/wreck shifted to the insurer’s desired premises and has to transfer the ownership rights in </a:t>
            </a:r>
            <a:r>
              <a:rPr lang="en-US" sz="2400" b="0" i="0" u="none" strike="noStrike" baseline="0" dirty="0" err="1">
                <a:solidFill>
                  <a:srgbClr val="000000"/>
                </a:solidFill>
                <a:latin typeface="Century" panose="02040604050505020304" pitchFamily="18" charset="0"/>
              </a:rPr>
              <a:t>favour</a:t>
            </a:r>
            <a:r>
              <a:rPr lang="en-US" sz="2400" b="0" i="0" u="none" strike="noStrike" baseline="0" dirty="0">
                <a:solidFill>
                  <a:srgbClr val="000000"/>
                </a:solidFill>
                <a:latin typeface="Century" panose="02040604050505020304" pitchFamily="18" charset="0"/>
              </a:rPr>
              <a:t> of the insurers or has to get the registration of the vehicle cancelled from the registration authority ( RTO) as directed by the insurers. </a:t>
            </a:r>
          </a:p>
          <a:p>
            <a:endParaRPr lang="en-US" sz="2400" dirty="0">
              <a:solidFill>
                <a:srgbClr val="000000"/>
              </a:solidFill>
              <a:latin typeface="Century" panose="02040604050505020304" pitchFamily="18" charset="0"/>
            </a:endParaRPr>
          </a:p>
          <a:p>
            <a:pPr marL="2571750" lvl="5" indent="-285750">
              <a:buFont typeface="Arial" panose="020B0604020202020204" pitchFamily="34" charset="0"/>
              <a:buChar char="•"/>
            </a:pPr>
            <a:r>
              <a:rPr lang="en-US" sz="2800" dirty="0">
                <a:solidFill>
                  <a:schemeClr val="accent1"/>
                </a:solidFill>
                <a:latin typeface="Century" panose="02040604050505020304" pitchFamily="18" charset="0"/>
              </a:rPr>
              <a:t>Constructive Total Loss</a:t>
            </a:r>
            <a:r>
              <a:rPr lang="en-US" sz="2400" dirty="0">
                <a:solidFill>
                  <a:srgbClr val="000000"/>
                </a:solidFill>
                <a:latin typeface="Century" panose="02040604050505020304" pitchFamily="18" charset="0"/>
              </a:rPr>
              <a:t>: Where the Surveyor find that the vehicle is either beyond repairs or the cost of repair exceeds 75% of the IDV, he assesses the claim on Constructive Total Loss Basis (CTL).  </a:t>
            </a:r>
          </a:p>
          <a:p>
            <a:pPr marL="285750" indent="-285750">
              <a:buFont typeface="Arial" panose="020B0604020202020204" pitchFamily="34" charset="0"/>
              <a:buChar char="•"/>
            </a:pPr>
            <a:endParaRPr lang="en-US" sz="2400" dirty="0">
              <a:solidFill>
                <a:srgbClr val="000000"/>
              </a:solidFill>
              <a:latin typeface="Century" panose="02040604050505020304" pitchFamily="18" charset="0"/>
            </a:endParaRPr>
          </a:p>
          <a:p>
            <a:pPr algn="ctr"/>
            <a:r>
              <a:rPr lang="en-US" dirty="0">
                <a:solidFill>
                  <a:srgbClr val="000000"/>
                </a:solidFill>
                <a:latin typeface="Century" panose="02040604050505020304" pitchFamily="18" charset="0"/>
              </a:rPr>
              <a:t>.</a:t>
            </a:r>
            <a:endParaRPr lang="en-US" sz="1800" b="0" i="0" u="none" strike="noStrike" baseline="0" dirty="0">
              <a:solidFill>
                <a:srgbClr val="000000"/>
              </a:solidFill>
              <a:latin typeface="Century" panose="02040604050505020304" pitchFamily="18" charset="0"/>
            </a:endParaRPr>
          </a:p>
        </p:txBody>
      </p:sp>
      <p:sp>
        <p:nvSpPr>
          <p:cNvPr id="5" name="Rectangle 4">
            <a:extLst>
              <a:ext uri="{FF2B5EF4-FFF2-40B4-BE49-F238E27FC236}">
                <a16:creationId xmlns:a16="http://schemas.microsoft.com/office/drawing/2014/main" id="{E38737B5-4AE1-45CA-B970-F44C7C2A42B2}"/>
              </a:ext>
            </a:extLst>
          </p:cNvPr>
          <p:cNvSpPr/>
          <p:nvPr/>
        </p:nvSpPr>
        <p:spPr>
          <a:xfrm>
            <a:off x="1566041" y="0"/>
            <a:ext cx="6831725" cy="6201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200" b="1" dirty="0">
                <a:solidFill>
                  <a:srgbClr val="FF0000"/>
                </a:solidFill>
                <a:latin typeface="Century" panose="02040604050505020304" pitchFamily="18" charset="0"/>
              </a:rPr>
              <a:t>Motor OD CLAIMS</a:t>
            </a:r>
          </a:p>
        </p:txBody>
      </p:sp>
    </p:spTree>
    <p:extLst>
      <p:ext uri="{BB962C8B-B14F-4D97-AF65-F5344CB8AC3E}">
        <p14:creationId xmlns:p14="http://schemas.microsoft.com/office/powerpoint/2010/main" val="34648855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21A5D0D-049F-4FFD-9C8D-309AF1F0AE32}"/>
              </a:ext>
            </a:extLst>
          </p:cNvPr>
          <p:cNvSpPr/>
          <p:nvPr/>
        </p:nvSpPr>
        <p:spPr>
          <a:xfrm>
            <a:off x="-1839311" y="-331076"/>
            <a:ext cx="14430703" cy="768831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endParaRPr lang="en-US" sz="1800" b="0" i="0" u="none" strike="noStrike" baseline="0" dirty="0">
              <a:solidFill>
                <a:srgbClr val="000000"/>
              </a:solidFill>
              <a:latin typeface="Century" panose="02040604050505020304" pitchFamily="18" charset="0"/>
            </a:endParaRPr>
          </a:p>
        </p:txBody>
      </p:sp>
      <p:sp>
        <p:nvSpPr>
          <p:cNvPr id="3" name="Rectangle 2">
            <a:extLst>
              <a:ext uri="{FF2B5EF4-FFF2-40B4-BE49-F238E27FC236}">
                <a16:creationId xmlns:a16="http://schemas.microsoft.com/office/drawing/2014/main" id="{47F22513-ABC0-477A-8EBD-C2B75A4F3D2F}"/>
              </a:ext>
            </a:extLst>
          </p:cNvPr>
          <p:cNvSpPr/>
          <p:nvPr/>
        </p:nvSpPr>
        <p:spPr>
          <a:xfrm>
            <a:off x="-472966" y="683172"/>
            <a:ext cx="12959254" cy="643233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en-IN" sz="1800" b="1" i="0" u="none" strike="noStrike" baseline="0" dirty="0">
                <a:solidFill>
                  <a:srgbClr val="000000"/>
                </a:solidFill>
                <a:latin typeface="Century" panose="02040604050505020304" pitchFamily="18" charset="0"/>
              </a:rPr>
              <a:t>				</a:t>
            </a:r>
            <a:r>
              <a:rPr lang="en-IN" sz="2800" b="1" i="0" u="none" strike="noStrike" baseline="0" dirty="0">
                <a:solidFill>
                  <a:srgbClr val="002060"/>
                </a:solidFill>
                <a:latin typeface="Century" panose="02040604050505020304" pitchFamily="18" charset="0"/>
              </a:rPr>
              <a:t>Basis of Settlement </a:t>
            </a:r>
            <a:endParaRPr lang="en-IN" sz="1800" b="0" i="0" u="none" strike="noStrike" baseline="0" dirty="0">
              <a:solidFill>
                <a:srgbClr val="000000"/>
              </a:solidFill>
              <a:latin typeface="Century" panose="02040604050505020304" pitchFamily="18" charset="0"/>
            </a:endParaRPr>
          </a:p>
          <a:p>
            <a:endParaRPr lang="en-IN" sz="2400" b="0" i="0" u="none" strike="noStrike" baseline="0" dirty="0">
              <a:solidFill>
                <a:srgbClr val="000000"/>
              </a:solidFill>
              <a:latin typeface="Century" panose="02040604050505020304" pitchFamily="18" charset="0"/>
            </a:endParaRPr>
          </a:p>
          <a:p>
            <a:pPr algn="just"/>
            <a:r>
              <a:rPr lang="en-US" sz="2400" b="0" i="0" u="none" strike="noStrike" baseline="0" dirty="0">
                <a:solidFill>
                  <a:schemeClr val="accent1"/>
                </a:solidFill>
                <a:latin typeface="Century" panose="02040604050505020304" pitchFamily="18" charset="0"/>
              </a:rPr>
              <a:t>			</a:t>
            </a:r>
            <a:endParaRPr lang="en-US" sz="2400" dirty="0">
              <a:solidFill>
                <a:srgbClr val="000000"/>
              </a:solidFill>
              <a:latin typeface="Century" panose="02040604050505020304" pitchFamily="18" charset="0"/>
            </a:endParaRPr>
          </a:p>
          <a:p>
            <a:pPr marL="285750" indent="-285750">
              <a:buFont typeface="Arial" panose="020B0604020202020204" pitchFamily="34" charset="0"/>
              <a:buChar char="•"/>
            </a:pPr>
            <a:r>
              <a:rPr lang="en-US" sz="2400" dirty="0">
                <a:solidFill>
                  <a:schemeClr val="tx1"/>
                </a:solidFill>
                <a:latin typeface="Century" panose="02040604050505020304" pitchFamily="18" charset="0"/>
              </a:rPr>
              <a:t>Before releasing the actual payment to the insured , the insurers collect:</a:t>
            </a:r>
          </a:p>
          <a:p>
            <a:pPr marL="285750" indent="-285750">
              <a:buFont typeface="Arial" panose="020B0604020202020204" pitchFamily="34" charset="0"/>
              <a:buChar char="•"/>
            </a:pPr>
            <a:r>
              <a:rPr lang="en-US" sz="2400" b="0" i="0" u="none" strike="noStrike" baseline="0" dirty="0">
                <a:solidFill>
                  <a:srgbClr val="000000"/>
                </a:solidFill>
                <a:latin typeface="Century" panose="02040604050505020304" pitchFamily="18" charset="0"/>
              </a:rPr>
              <a:t>R</a:t>
            </a:r>
            <a:r>
              <a:rPr lang="en-US" sz="2400" dirty="0">
                <a:solidFill>
                  <a:srgbClr val="000000"/>
                </a:solidFill>
                <a:latin typeface="Century" panose="02040604050505020304" pitchFamily="18" charset="0"/>
              </a:rPr>
              <a:t>C book and taxation receipt</a:t>
            </a:r>
          </a:p>
          <a:p>
            <a:pPr marL="285750" indent="-285750">
              <a:buFont typeface="Arial" panose="020B0604020202020204" pitchFamily="34" charset="0"/>
              <a:buChar char="•"/>
            </a:pPr>
            <a:r>
              <a:rPr lang="en-US" sz="2400" b="0" i="0" u="none" strike="noStrike" baseline="0" dirty="0">
                <a:solidFill>
                  <a:srgbClr val="000000"/>
                </a:solidFill>
                <a:latin typeface="Century" panose="02040604050505020304" pitchFamily="18" charset="0"/>
              </a:rPr>
              <a:t>Ignition keys in duplicate and </a:t>
            </a:r>
          </a:p>
          <a:p>
            <a:pPr marL="285750" indent="-285750">
              <a:buFont typeface="Arial" panose="020B0604020202020204" pitchFamily="34" charset="0"/>
              <a:buChar char="•"/>
            </a:pPr>
            <a:r>
              <a:rPr lang="en-US" sz="2400" dirty="0">
                <a:solidFill>
                  <a:srgbClr val="000000"/>
                </a:solidFill>
                <a:latin typeface="Century" panose="02040604050505020304" pitchFamily="18" charset="0"/>
              </a:rPr>
              <a:t>Blank TO and TTO forms- 29 &amp; 30 duly signed by the insured.</a:t>
            </a:r>
            <a:endParaRPr lang="en-US" sz="2400" b="0" i="0" u="none" strike="noStrike" baseline="0" dirty="0">
              <a:solidFill>
                <a:srgbClr val="000000"/>
              </a:solidFill>
              <a:latin typeface="Century" panose="02040604050505020304" pitchFamily="18" charset="0"/>
            </a:endParaRPr>
          </a:p>
        </p:txBody>
      </p:sp>
      <p:sp>
        <p:nvSpPr>
          <p:cNvPr id="5" name="Rectangle 4">
            <a:extLst>
              <a:ext uri="{FF2B5EF4-FFF2-40B4-BE49-F238E27FC236}">
                <a16:creationId xmlns:a16="http://schemas.microsoft.com/office/drawing/2014/main" id="{E38737B5-4AE1-45CA-B970-F44C7C2A42B2}"/>
              </a:ext>
            </a:extLst>
          </p:cNvPr>
          <p:cNvSpPr/>
          <p:nvPr/>
        </p:nvSpPr>
        <p:spPr>
          <a:xfrm>
            <a:off x="1566041" y="0"/>
            <a:ext cx="6831725" cy="6201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200" b="1" dirty="0">
                <a:solidFill>
                  <a:srgbClr val="FF0000"/>
                </a:solidFill>
                <a:latin typeface="Century" panose="02040604050505020304" pitchFamily="18" charset="0"/>
              </a:rPr>
              <a:t>Motor OD CLAIMS</a:t>
            </a:r>
          </a:p>
        </p:txBody>
      </p:sp>
    </p:spTree>
    <p:extLst>
      <p:ext uri="{BB962C8B-B14F-4D97-AF65-F5344CB8AC3E}">
        <p14:creationId xmlns:p14="http://schemas.microsoft.com/office/powerpoint/2010/main" val="15434027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E84B25D-C6CB-4D8A-88FE-F7FBDB3D8016}"/>
              </a:ext>
            </a:extLst>
          </p:cNvPr>
          <p:cNvSpPr/>
          <p:nvPr/>
        </p:nvSpPr>
        <p:spPr>
          <a:xfrm>
            <a:off x="0" y="0"/>
            <a:ext cx="12192000" cy="664779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en-US" b="1" dirty="0">
                <a:solidFill>
                  <a:srgbClr val="FF0000"/>
                </a:solidFill>
                <a:latin typeface="Century" panose="02040604050505020304" pitchFamily="18" charset="0"/>
              </a:rPr>
              <a:t>•Cash Loss </a:t>
            </a:r>
            <a:r>
              <a:rPr lang="en-US" b="1" dirty="0">
                <a:solidFill>
                  <a:schemeClr val="tx1"/>
                </a:solidFill>
                <a:latin typeface="Century" panose="02040604050505020304" pitchFamily="18" charset="0"/>
              </a:rPr>
              <a:t>-</a:t>
            </a:r>
            <a:r>
              <a:rPr lang="en-US" b="1" dirty="0">
                <a:solidFill>
                  <a:srgbClr val="FF0000"/>
                </a:solidFill>
                <a:latin typeface="Century" panose="02040604050505020304" pitchFamily="18" charset="0"/>
              </a:rPr>
              <a:t>Net of Salvage </a:t>
            </a:r>
            <a:r>
              <a:rPr lang="en-US" b="1" dirty="0">
                <a:solidFill>
                  <a:schemeClr val="tx1"/>
                </a:solidFill>
                <a:latin typeface="Century" panose="02040604050505020304" pitchFamily="18" charset="0"/>
              </a:rPr>
              <a:t>-In this case in event of major loss the settlement is made on total loss basis and salvage is also retained by the insured. Thereby the insurers pay the customer the IDV value less salvage value of the vehicle and any other additional deductions as per the policy. Thereafter, the insured is free to either repair or dispose of the vehicle and does not have to submit the bills of repairs or transfer the ownership rights to the insurers. In this mode the settlement is done prior to vehicle being repaired and the insured after settlement may get the same repaired in any manner and at any workshop and does not have to prove that that the vehicle is repaired and does not have to submit the bills of repairs. Such mode is opted mostly in case where insured claims as per </a:t>
            </a:r>
            <a:r>
              <a:rPr lang="en-US" b="1" dirty="0" err="1">
                <a:solidFill>
                  <a:schemeClr val="tx1"/>
                </a:solidFill>
                <a:latin typeface="Century" panose="02040604050505020304" pitchFamily="18" charset="0"/>
              </a:rPr>
              <a:t>authorised</a:t>
            </a:r>
            <a:r>
              <a:rPr lang="en-US" b="1" dirty="0">
                <a:solidFill>
                  <a:schemeClr val="tx1"/>
                </a:solidFill>
                <a:latin typeface="Century" panose="02040604050505020304" pitchFamily="18" charset="0"/>
              </a:rPr>
              <a:t> workshop estimates and after settlement on cash loss basis may get the repairs carried out at some local workshops with used parts and depends on the financial status of the insured. </a:t>
            </a:r>
          </a:p>
          <a:p>
            <a:r>
              <a:rPr lang="en-US" b="1" dirty="0">
                <a:solidFill>
                  <a:schemeClr val="tx1"/>
                </a:solidFill>
                <a:latin typeface="Century" panose="02040604050505020304" pitchFamily="18" charset="0"/>
              </a:rPr>
              <a:t>. </a:t>
            </a:r>
          </a:p>
          <a:p>
            <a:r>
              <a:rPr lang="en-US" b="1" dirty="0">
                <a:solidFill>
                  <a:schemeClr val="tx1"/>
                </a:solidFill>
                <a:latin typeface="Century" panose="02040604050505020304" pitchFamily="18" charset="0"/>
              </a:rPr>
              <a:t>•</a:t>
            </a:r>
            <a:r>
              <a:rPr lang="en-US" b="1" dirty="0">
                <a:solidFill>
                  <a:srgbClr val="FF0000"/>
                </a:solidFill>
                <a:latin typeface="Century" panose="02040604050505020304" pitchFamily="18" charset="0"/>
              </a:rPr>
              <a:t>Knock to Knock Agreement </a:t>
            </a:r>
            <a:r>
              <a:rPr lang="en-US" b="1" dirty="0">
                <a:solidFill>
                  <a:schemeClr val="tx1"/>
                </a:solidFill>
                <a:latin typeface="Century" panose="02040604050505020304" pitchFamily="18" charset="0"/>
              </a:rPr>
              <a:t>–Each insurer to pay for damages to its own Policy Holder vehicle, if such damages are insured, irrespective of responsibility. Avoids Litigation. Only applicable for OD loss and only works if both vehicle has comprehensive policy</a:t>
            </a:r>
            <a:r>
              <a:rPr lang="en-US" b="1" dirty="0">
                <a:solidFill>
                  <a:srgbClr val="FF0000"/>
                </a:solidFill>
                <a:latin typeface="Century" panose="02040604050505020304" pitchFamily="18" charset="0"/>
              </a:rPr>
              <a:t>.</a:t>
            </a:r>
          </a:p>
        </p:txBody>
      </p:sp>
      <p:sp>
        <p:nvSpPr>
          <p:cNvPr id="3" name="Rectangle 2">
            <a:extLst>
              <a:ext uri="{FF2B5EF4-FFF2-40B4-BE49-F238E27FC236}">
                <a16:creationId xmlns:a16="http://schemas.microsoft.com/office/drawing/2014/main" id="{1F2984F5-A6E0-4A11-8BBF-095C472B310B}"/>
              </a:ext>
            </a:extLst>
          </p:cNvPr>
          <p:cNvSpPr/>
          <p:nvPr/>
        </p:nvSpPr>
        <p:spPr>
          <a:xfrm>
            <a:off x="1418897" y="0"/>
            <a:ext cx="6978869" cy="91440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200" b="1" dirty="0">
                <a:solidFill>
                  <a:schemeClr val="bg1"/>
                </a:solidFill>
                <a:latin typeface="Century" panose="02040604050505020304" pitchFamily="18" charset="0"/>
              </a:rPr>
              <a:t>Motor OD CLAIMS</a:t>
            </a:r>
          </a:p>
        </p:txBody>
      </p:sp>
    </p:spTree>
    <p:extLst>
      <p:ext uri="{BB962C8B-B14F-4D97-AF65-F5344CB8AC3E}">
        <p14:creationId xmlns:p14="http://schemas.microsoft.com/office/powerpoint/2010/main" val="6405901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62CBC13-FEF0-4456-B6EF-267E3073D52B}"/>
              </a:ext>
            </a:extLst>
          </p:cNvPr>
          <p:cNvSpPr/>
          <p:nvPr/>
        </p:nvSpPr>
        <p:spPr>
          <a:xfrm>
            <a:off x="-1713187" y="0"/>
            <a:ext cx="14104883" cy="723111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0" i="0" u="none" strike="noStrike" baseline="0" dirty="0">
                <a:solidFill>
                  <a:schemeClr val="tx1"/>
                </a:solidFill>
                <a:latin typeface="Century" panose="02040604050505020304" pitchFamily="18" charset="0"/>
              </a:rPr>
              <a:t>•</a:t>
            </a:r>
            <a:r>
              <a:rPr lang="en-US" sz="2400" dirty="0">
                <a:solidFill>
                  <a:schemeClr val="accent1"/>
                </a:solidFill>
                <a:latin typeface="Century" panose="02040604050505020304" pitchFamily="18" charset="0"/>
              </a:rPr>
              <a:t>Total Loss due to Theft </a:t>
            </a:r>
            <a:r>
              <a:rPr lang="en-US" sz="2400" dirty="0">
                <a:solidFill>
                  <a:schemeClr val="tx1"/>
                </a:solidFill>
                <a:latin typeface="Century" panose="02040604050505020304" pitchFamily="18" charset="0"/>
              </a:rPr>
              <a:t>-Unless the claims settling authority is fully satisfied investigation of the theft is to be arranged by an investigator who may be appointed with specific terms of reference. </a:t>
            </a:r>
          </a:p>
          <a:p>
            <a:endParaRPr lang="en-US" sz="2400" dirty="0">
              <a:solidFill>
                <a:schemeClr val="tx1"/>
              </a:solidFill>
              <a:latin typeface="Century" panose="02040604050505020304" pitchFamily="18" charset="0"/>
            </a:endParaRPr>
          </a:p>
          <a:p>
            <a:r>
              <a:rPr lang="en-US" sz="2400" dirty="0">
                <a:solidFill>
                  <a:schemeClr val="tx1"/>
                </a:solidFill>
                <a:latin typeface="Century" panose="02040604050505020304" pitchFamily="18" charset="0"/>
              </a:rPr>
              <a:t>•</a:t>
            </a:r>
            <a:r>
              <a:rPr lang="en-US" sz="2400" dirty="0">
                <a:solidFill>
                  <a:schemeClr val="accent1"/>
                </a:solidFill>
                <a:latin typeface="Century" panose="02040604050505020304" pitchFamily="18" charset="0"/>
              </a:rPr>
              <a:t>Partial Loss due to Theft </a:t>
            </a:r>
            <a:r>
              <a:rPr lang="en-US" sz="2400" dirty="0">
                <a:solidFill>
                  <a:schemeClr val="tx1"/>
                </a:solidFill>
                <a:latin typeface="Century" panose="02040604050505020304" pitchFamily="18" charset="0"/>
              </a:rPr>
              <a:t>–Theft of parts/accessories from a vehicle should be reported to the police immediately by the insured. If parts are found missing or changed after recovery of stolen vehicle this be recorded in </a:t>
            </a:r>
            <a:r>
              <a:rPr lang="en-US" sz="2400" dirty="0" err="1">
                <a:solidFill>
                  <a:schemeClr val="tx1"/>
                </a:solidFill>
                <a:latin typeface="Century" panose="02040604050505020304" pitchFamily="18" charset="0"/>
              </a:rPr>
              <a:t>panch</a:t>
            </a:r>
            <a:r>
              <a:rPr lang="en-US" sz="2400" dirty="0">
                <a:solidFill>
                  <a:schemeClr val="tx1"/>
                </a:solidFill>
                <a:latin typeface="Century" panose="02040604050505020304" pitchFamily="18" charset="0"/>
              </a:rPr>
              <a:t> </a:t>
            </a:r>
            <a:r>
              <a:rPr lang="en-US" sz="2400" dirty="0" err="1">
                <a:solidFill>
                  <a:schemeClr val="tx1"/>
                </a:solidFill>
                <a:latin typeface="Century" panose="02040604050505020304" pitchFamily="18" charset="0"/>
              </a:rPr>
              <a:t>nama</a:t>
            </a:r>
            <a:r>
              <a:rPr lang="en-US" sz="2400" dirty="0">
                <a:solidFill>
                  <a:schemeClr val="tx1"/>
                </a:solidFill>
                <a:latin typeface="Century" panose="02040604050505020304" pitchFamily="18" charset="0"/>
              </a:rPr>
              <a:t>/recovery memo. Final police Investigation report will also be required. However, if the competent authority is satisfied about the genuineness of the loss, final investigation report may be waived provided the insured sends a registered A/D letter to the SP/ACP requesting that the Insurer should be informed of any recovery</a:t>
            </a:r>
            <a:r>
              <a:rPr lang="en-US" sz="2800" dirty="0">
                <a:solidFill>
                  <a:schemeClr val="tx1"/>
                </a:solidFill>
                <a:latin typeface="Century" panose="02040604050505020304" pitchFamily="18" charset="0"/>
              </a:rPr>
              <a:t>. </a:t>
            </a:r>
          </a:p>
        </p:txBody>
      </p:sp>
      <p:sp>
        <p:nvSpPr>
          <p:cNvPr id="3" name="Rectangle 2">
            <a:extLst>
              <a:ext uri="{FF2B5EF4-FFF2-40B4-BE49-F238E27FC236}">
                <a16:creationId xmlns:a16="http://schemas.microsoft.com/office/drawing/2014/main" id="{AC37C950-4534-42A4-9FDB-59BD9CC9550C}"/>
              </a:ext>
            </a:extLst>
          </p:cNvPr>
          <p:cNvSpPr/>
          <p:nvPr/>
        </p:nvSpPr>
        <p:spPr>
          <a:xfrm>
            <a:off x="1418897" y="0"/>
            <a:ext cx="6978869"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200" b="1" dirty="0">
                <a:solidFill>
                  <a:srgbClr val="FF0000"/>
                </a:solidFill>
                <a:latin typeface="Century" panose="02040604050505020304" pitchFamily="18" charset="0"/>
              </a:rPr>
              <a:t>Motor OD CLAIMS</a:t>
            </a:r>
          </a:p>
        </p:txBody>
      </p:sp>
    </p:spTree>
    <p:extLst>
      <p:ext uri="{BB962C8B-B14F-4D97-AF65-F5344CB8AC3E}">
        <p14:creationId xmlns:p14="http://schemas.microsoft.com/office/powerpoint/2010/main" val="36165610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242</TotalTime>
  <Words>2869</Words>
  <Application>Microsoft Office PowerPoint</Application>
  <PresentationFormat>Widescreen</PresentationFormat>
  <Paragraphs>241</Paragraphs>
  <Slides>24</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24</vt:i4>
      </vt:variant>
    </vt:vector>
  </HeadingPairs>
  <TitlesOfParts>
    <vt:vector size="35" baseType="lpstr">
      <vt:lpstr>Arial</vt:lpstr>
      <vt:lpstr>Arial Black</vt:lpstr>
      <vt:lpstr>Calibri</vt:lpstr>
      <vt:lpstr>Calibri Light</vt:lpstr>
      <vt:lpstr>Century</vt:lpstr>
      <vt:lpstr>Edwardian Script ITC</vt:lpstr>
      <vt:lpstr>Franklin Gothic Medium Cond</vt:lpstr>
      <vt:lpstr>Times New Roman</vt:lpstr>
      <vt:lpstr>Wingdings</vt:lpstr>
      <vt:lpstr>Wingdings 2</vt:lpstr>
      <vt:lpstr>Office Theme</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Return to Invoice claim Working</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Motor Long Term policy</dc:title>
  <dc:creator>MUKE CHUGH</dc:creator>
  <cp:lastModifiedBy>MUKE CHUGH</cp:lastModifiedBy>
  <cp:revision>58</cp:revision>
  <dcterms:created xsi:type="dcterms:W3CDTF">2024-11-08T10:37:49Z</dcterms:created>
  <dcterms:modified xsi:type="dcterms:W3CDTF">2025-12-06T07:29:33Z</dcterms:modified>
</cp:coreProperties>
</file>